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3" r:id="rId2"/>
  </p:sldMasterIdLst>
  <p:notesMasterIdLst>
    <p:notesMasterId r:id="rId81"/>
  </p:notesMasterIdLst>
  <p:handoutMasterIdLst>
    <p:handoutMasterId r:id="rId82"/>
  </p:handoutMasterIdLst>
  <p:sldIdLst>
    <p:sldId id="258" r:id="rId3"/>
    <p:sldId id="364" r:id="rId4"/>
    <p:sldId id="397" r:id="rId5"/>
    <p:sldId id="382" r:id="rId6"/>
    <p:sldId id="388" r:id="rId7"/>
    <p:sldId id="395" r:id="rId8"/>
    <p:sldId id="394" r:id="rId9"/>
    <p:sldId id="396" r:id="rId10"/>
    <p:sldId id="350" r:id="rId11"/>
    <p:sldId id="351" r:id="rId12"/>
    <p:sldId id="389" r:id="rId13"/>
    <p:sldId id="390" r:id="rId14"/>
    <p:sldId id="391" r:id="rId15"/>
    <p:sldId id="392" r:id="rId16"/>
    <p:sldId id="393" r:id="rId17"/>
    <p:sldId id="379" r:id="rId18"/>
    <p:sldId id="354" r:id="rId19"/>
    <p:sldId id="378" r:id="rId20"/>
    <p:sldId id="352" r:id="rId21"/>
    <p:sldId id="359" r:id="rId22"/>
    <p:sldId id="412" r:id="rId23"/>
    <p:sldId id="413" r:id="rId24"/>
    <p:sldId id="414" r:id="rId25"/>
    <p:sldId id="360" r:id="rId26"/>
    <p:sldId id="358" r:id="rId27"/>
    <p:sldId id="415" r:id="rId28"/>
    <p:sldId id="269" r:id="rId29"/>
    <p:sldId id="418" r:id="rId30"/>
    <p:sldId id="270" r:id="rId31"/>
    <p:sldId id="416" r:id="rId32"/>
    <p:sldId id="377" r:id="rId33"/>
    <p:sldId id="365" r:id="rId34"/>
    <p:sldId id="366" r:id="rId35"/>
    <p:sldId id="362" r:id="rId36"/>
    <p:sldId id="367" r:id="rId37"/>
    <p:sldId id="275" r:id="rId38"/>
    <p:sldId id="374" r:id="rId39"/>
    <p:sldId id="387" r:id="rId40"/>
    <p:sldId id="380" r:id="rId41"/>
    <p:sldId id="381" r:id="rId42"/>
    <p:sldId id="383" r:id="rId43"/>
    <p:sldId id="384" r:id="rId44"/>
    <p:sldId id="426" r:id="rId45"/>
    <p:sldId id="398" r:id="rId46"/>
    <p:sldId id="346" r:id="rId47"/>
    <p:sldId id="371" r:id="rId48"/>
    <p:sldId id="303" r:id="rId49"/>
    <p:sldId id="313" r:id="rId50"/>
    <p:sldId id="347" r:id="rId51"/>
    <p:sldId id="329" r:id="rId52"/>
    <p:sldId id="331" r:id="rId53"/>
    <p:sldId id="399" r:id="rId54"/>
    <p:sldId id="373" r:id="rId55"/>
    <p:sldId id="400" r:id="rId56"/>
    <p:sldId id="332" r:id="rId57"/>
    <p:sldId id="333" r:id="rId58"/>
    <p:sldId id="334" r:id="rId59"/>
    <p:sldId id="336" r:id="rId60"/>
    <p:sldId id="340" r:id="rId61"/>
    <p:sldId id="342" r:id="rId62"/>
    <p:sldId id="417" r:id="rId63"/>
    <p:sldId id="355" r:id="rId64"/>
    <p:sldId id="344" r:id="rId65"/>
    <p:sldId id="345" r:id="rId66"/>
    <p:sldId id="337" r:id="rId67"/>
    <p:sldId id="419" r:id="rId68"/>
    <p:sldId id="348" r:id="rId69"/>
    <p:sldId id="319" r:id="rId70"/>
    <p:sldId id="375" r:id="rId71"/>
    <p:sldId id="401" r:id="rId72"/>
    <p:sldId id="263" r:id="rId73"/>
    <p:sldId id="265" r:id="rId74"/>
    <p:sldId id="264" r:id="rId75"/>
    <p:sldId id="314" r:id="rId76"/>
    <p:sldId id="423" r:id="rId77"/>
    <p:sldId id="422" r:id="rId78"/>
    <p:sldId id="424" r:id="rId79"/>
    <p:sldId id="425" r:id="rId80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878"/>
    <a:srgbClr val="FFB500"/>
    <a:srgbClr val="003865"/>
    <a:srgbClr val="961B81"/>
    <a:srgbClr val="FBFB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86055" autoAdjust="0"/>
  </p:normalViewPr>
  <p:slideViewPr>
    <p:cSldViewPr snapToGrid="0">
      <p:cViewPr varScale="1">
        <p:scale>
          <a:sx n="98" d="100"/>
          <a:sy n="98" d="100"/>
        </p:scale>
        <p:origin x="19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47AC5-0465-41CF-86B4-41ABA8513290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43C7C-F544-44E1-9ADC-B062A74991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59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95D07-1E71-4687-9224-44B2BD25EFEC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078BC-251F-43E7-9061-06C4955510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21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7B88E1-644E-4D53-844B-AF38413D19C9}" type="slidenum">
              <a:rPr lang="sv-SE" altLang="sv-SE"/>
              <a:pPr eaLnBrk="1" hangingPunct="1"/>
              <a:t>9</a:t>
            </a:fld>
            <a:endParaRPr lang="sv-SE" altLang="sv-S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Platshållare för anteckningar 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v-SE" altLang="sv-SE" dirty="0"/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61543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C33EF8-CA00-458B-821F-EAB071ACA734}" type="slidenum">
              <a:rPr lang="sv-SE" altLang="sv-SE"/>
              <a:pPr eaLnBrk="1" hangingPunct="1"/>
              <a:t>10</a:t>
            </a:fld>
            <a:endParaRPr lang="sv-SE" altLang="sv-SE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50218" y="9450349"/>
            <a:ext cx="2945856" cy="4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93" tIns="0" rIns="19293" bIns="0" anchor="b"/>
          <a:lstStyle>
            <a:lvl1pPr defTabSz="76993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993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993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993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993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71F8518-2951-408D-B107-02B93FE4BAE1}" type="slidenum">
              <a:rPr lang="sv-SE" altLang="sv-SE" sz="1000" i="1"/>
              <a:pPr algn="r" eaLnBrk="1" hangingPunct="1"/>
              <a:t>10</a:t>
            </a:fld>
            <a:endParaRPr lang="sv-SE" altLang="sv-SE" sz="1000" i="1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7416"/>
            <a:ext cx="5435600" cy="4467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0" tIns="45660" rIns="91320" bIns="4566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v-SE" altLang="sv-SE" dirty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sv-SE" altLang="sv-SE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07648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Presentera mig</a:t>
            </a:r>
          </a:p>
          <a:p>
            <a:endParaRPr lang="sv-SE" dirty="0"/>
          </a:p>
          <a:p>
            <a:r>
              <a:rPr lang="sv-SE" dirty="0"/>
              <a:t>Presentera </a:t>
            </a:r>
            <a:r>
              <a:rPr lang="sv-SE" dirty="0" err="1"/>
              <a:t>Career</a:t>
            </a:r>
            <a:r>
              <a:rPr lang="sv-SE" dirty="0"/>
              <a:t> Center </a:t>
            </a:r>
            <a:r>
              <a:rPr lang="sv-SE" dirty="0" err="1"/>
              <a:t>Career</a:t>
            </a:r>
            <a:r>
              <a:rPr lang="sv-SE" baseline="0" dirty="0"/>
              <a:t> </a:t>
            </a:r>
            <a:r>
              <a:rPr lang="sv-SE" baseline="0" dirty="0" err="1"/>
              <a:t>guidance</a:t>
            </a:r>
            <a:r>
              <a:rPr lang="sv-SE" baseline="0" dirty="0"/>
              <a:t>, ask </a:t>
            </a:r>
            <a:r>
              <a:rPr lang="sv-SE" baseline="0" dirty="0" err="1"/>
              <a:t>us</a:t>
            </a:r>
            <a:r>
              <a:rPr lang="sv-SE" baseline="0" dirty="0"/>
              <a:t> to </a:t>
            </a:r>
            <a:r>
              <a:rPr lang="sv-SE" baseline="0" dirty="0" err="1"/>
              <a:t>help</a:t>
            </a:r>
            <a:r>
              <a:rPr lang="sv-SE" baseline="0" dirty="0"/>
              <a:t> </a:t>
            </a:r>
            <a:r>
              <a:rPr lang="sv-SE" baseline="0" dirty="0" err="1"/>
              <a:t>with</a:t>
            </a:r>
            <a:r>
              <a:rPr lang="sv-SE" baseline="0" dirty="0"/>
              <a:t> </a:t>
            </a:r>
            <a:r>
              <a:rPr lang="sv-SE" baseline="0" dirty="0" err="1"/>
              <a:t>your</a:t>
            </a:r>
            <a:r>
              <a:rPr lang="sv-SE" baseline="0" dirty="0"/>
              <a:t> personal brand.</a:t>
            </a:r>
            <a:br>
              <a:rPr lang="sv-SE" baseline="0" dirty="0"/>
            </a:br>
            <a:r>
              <a:rPr lang="sv-SE" baseline="0" dirty="0" err="1"/>
              <a:t>More</a:t>
            </a:r>
            <a:r>
              <a:rPr lang="sv-SE" baseline="0" dirty="0"/>
              <a:t> </a:t>
            </a:r>
            <a:r>
              <a:rPr lang="sv-SE" baseline="0" dirty="0" err="1"/>
              <a:t>deeper</a:t>
            </a:r>
            <a:r>
              <a:rPr lang="sv-SE" baseline="0" dirty="0"/>
              <a:t> </a:t>
            </a:r>
            <a:r>
              <a:rPr lang="sv-SE" baseline="0" dirty="0" err="1"/>
              <a:t>lecture</a:t>
            </a:r>
            <a:r>
              <a:rPr lang="sv-SE" baseline="0" dirty="0"/>
              <a:t> </a:t>
            </a:r>
            <a:r>
              <a:rPr lang="sv-SE" baseline="0" dirty="0" err="1"/>
              <a:t>today</a:t>
            </a:r>
            <a:r>
              <a:rPr lang="sv-SE" baseline="0" dirty="0"/>
              <a:t>..</a:t>
            </a:r>
          </a:p>
          <a:p>
            <a:endParaRPr lang="sv-SE" dirty="0"/>
          </a:p>
          <a:p>
            <a:r>
              <a:rPr lang="sv-SE" dirty="0" err="1"/>
              <a:t>Career</a:t>
            </a:r>
            <a:r>
              <a:rPr lang="sv-SE" dirty="0"/>
              <a:t> planning on </a:t>
            </a:r>
            <a:r>
              <a:rPr lang="sv-SE" dirty="0" err="1"/>
              <a:t>Thursday</a:t>
            </a:r>
            <a:r>
              <a:rPr lang="sv-SE" dirty="0"/>
              <a:t>, same </a:t>
            </a:r>
            <a:r>
              <a:rPr lang="sv-SE" dirty="0" err="1"/>
              <a:t>room</a:t>
            </a:r>
            <a:r>
              <a:rPr lang="sv-SE" dirty="0"/>
              <a:t>, same </a:t>
            </a:r>
            <a:r>
              <a:rPr lang="sv-SE" dirty="0" err="1"/>
              <a:t>time</a:t>
            </a:r>
            <a:r>
              <a:rPr lang="sv-SE" dirty="0"/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78BC-251F-43E7-9061-06C495551045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6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2BE3B-60D7-43FB-9F0F-54E863D7E36C}" type="slidenum">
              <a:rPr lang="sv-SE" smtClean="0"/>
              <a:pPr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10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149D1-9CCC-4C7B-8B68-FC7B8A0C4C1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024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ACE74D-406B-47C2-87F5-D6F6E576887F}" type="slidenum">
              <a:rPr lang="sv-SE" altLang="sv-SE" sz="1200"/>
              <a:pPr/>
              <a:t>49</a:t>
            </a:fld>
            <a:endParaRPr lang="sv-SE" altLang="sv-SE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809625"/>
            <a:ext cx="5384800" cy="40386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08973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248DE5-BFE4-4089-8F17-73019B4C4D13}" type="slidenum">
              <a:rPr lang="sv-SE" altLang="sv-SE" sz="1200"/>
              <a:pPr/>
              <a:t>68</a:t>
            </a:fld>
            <a:endParaRPr lang="sv-SE" altLang="sv-SE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809625"/>
            <a:ext cx="5384800" cy="40386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28214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06059" y="1122363"/>
            <a:ext cx="8626344" cy="2387600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06059" y="3602038"/>
            <a:ext cx="8626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cxnSp>
        <p:nvCxnSpPr>
          <p:cNvPr id="18" name="Rak 6"/>
          <p:cNvCxnSpPr/>
          <p:nvPr userDrawn="1"/>
        </p:nvCxnSpPr>
        <p:spPr>
          <a:xfrm>
            <a:off x="390526" y="415407"/>
            <a:ext cx="8541877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150" y="802701"/>
            <a:ext cx="3886200" cy="1325563"/>
          </a:xfrm>
          <a:prstGeom prst="rect">
            <a:avLst/>
          </a:prstGeo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38146"/>
            <a:ext cx="3886200" cy="38388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390527" y="476093"/>
            <a:ext cx="3895725" cy="5369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/>
          </a:p>
        </p:txBody>
      </p:sp>
      <p:cxnSp>
        <p:nvCxnSpPr>
          <p:cNvPr id="12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8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150" y="802701"/>
            <a:ext cx="3886200" cy="1325563"/>
          </a:xfrm>
          <a:prstGeom prst="rect">
            <a:avLst/>
          </a:prstGeom>
        </p:spPr>
        <p:txBody>
          <a:bodyPr anchor="b" anchorCtr="0"/>
          <a:lstStyle>
            <a:lvl1pPr>
              <a:defRPr cap="all" baseline="0">
                <a:solidFill>
                  <a:srgbClr val="78787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38146"/>
            <a:ext cx="3886200" cy="38388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87878"/>
                </a:solidFill>
              </a:defRPr>
            </a:lvl1pPr>
            <a:lvl2pPr>
              <a:defRPr>
                <a:solidFill>
                  <a:srgbClr val="787878"/>
                </a:solidFill>
              </a:defRPr>
            </a:lvl2pPr>
            <a:lvl3pPr>
              <a:defRPr>
                <a:solidFill>
                  <a:srgbClr val="787878"/>
                </a:solidFill>
              </a:defRPr>
            </a:lvl3pPr>
            <a:lvl4pPr>
              <a:defRPr>
                <a:solidFill>
                  <a:srgbClr val="787878"/>
                </a:solidFill>
              </a:defRPr>
            </a:lvl4pPr>
            <a:lvl5pPr>
              <a:defRPr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90527" y="476093"/>
            <a:ext cx="3895725" cy="5369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787878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 dirty="0"/>
          </a:p>
        </p:txBody>
      </p:sp>
      <p:cxnSp>
        <p:nvCxnSpPr>
          <p:cNvPr id="12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880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oxes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2" y="1175280"/>
            <a:ext cx="3367127" cy="3170383"/>
          </a:xfrm>
          <a:prstGeom prst="round2DiagRect">
            <a:avLst/>
          </a:prstGeom>
          <a:solidFill>
            <a:srgbClr val="939393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latin typeface="BentonSans Bold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6985" y="1153050"/>
            <a:ext cx="3366900" cy="3192613"/>
          </a:xfrm>
          <a:prstGeom prst="round2Diag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solidFill>
                  <a:srgbClr val="787878"/>
                </a:solidFill>
                <a:latin typeface="BentonSans Bold" panose="02000503000000020004" pitchFamily="50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2571" y="2467262"/>
            <a:ext cx="2946173" cy="17788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5242688" y="2467262"/>
            <a:ext cx="3038745" cy="1878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787878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oxes rectang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2" y="1175280"/>
            <a:ext cx="3367127" cy="3170383"/>
          </a:xfrm>
          <a:prstGeom prst="round2DiagRect">
            <a:avLst/>
          </a:prstGeom>
          <a:solidFill>
            <a:srgbClr val="939393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latin typeface="BentonSans Bold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6985" y="1153050"/>
            <a:ext cx="3366900" cy="3192613"/>
          </a:xfrm>
          <a:prstGeom prst="round2DiagRect">
            <a:avLst/>
          </a:prstGeom>
          <a:solidFill>
            <a:srgbClr val="787878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  <a:latin typeface="BentonSans Bold" panose="02000503000000020004" pitchFamily="50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2571" y="2467261"/>
            <a:ext cx="2946173" cy="166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5242688" y="2467262"/>
            <a:ext cx="3038745" cy="1878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543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oxes tear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569" y="1175280"/>
            <a:ext cx="3240000" cy="3240000"/>
          </a:xfrm>
          <a:prstGeom prst="teardrop">
            <a:avLst/>
          </a:prstGeom>
          <a:solidFill>
            <a:srgbClr val="939393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latin typeface="BentonSans Bold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6985" y="1153050"/>
            <a:ext cx="3240000" cy="3240000"/>
          </a:xfrm>
          <a:prstGeom prst="teardrop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solidFill>
                  <a:srgbClr val="787878"/>
                </a:solidFill>
                <a:latin typeface="BentonSans Bold" panose="02000503000000020004" pitchFamily="50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37544" y="2817859"/>
            <a:ext cx="3090050" cy="1801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5167612" y="2817859"/>
            <a:ext cx="3038745" cy="15974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787878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boxes teardrop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334" y="1175274"/>
            <a:ext cx="3240000" cy="3240000"/>
          </a:xfrm>
          <a:prstGeom prst="teardrop">
            <a:avLst/>
          </a:prstGeom>
          <a:solidFill>
            <a:srgbClr val="939393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latin typeface="BentonSans Bold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6985" y="1153050"/>
            <a:ext cx="3240000" cy="3240000"/>
          </a:xfrm>
          <a:prstGeom prst="teardrop">
            <a:avLst/>
          </a:prstGeom>
          <a:solidFill>
            <a:srgbClr val="787878"/>
          </a:solidFill>
        </p:spPr>
        <p:txBody>
          <a:bodyPr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  <a:latin typeface="BentonSans Bold" panose="02000503000000020004" pitchFamily="50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47" y="2818611"/>
            <a:ext cx="2946173" cy="3021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5167612" y="2818611"/>
            <a:ext cx="3038745" cy="3021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0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24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rgbClr val="78787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309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17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306059" y="1122363"/>
            <a:ext cx="8626344" cy="2387600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rgbClr val="78787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06059" y="3602038"/>
            <a:ext cx="8626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787878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cxnSp>
        <p:nvCxnSpPr>
          <p:cNvPr id="37" name="Rak 6"/>
          <p:cNvCxnSpPr/>
          <p:nvPr userDrawn="1"/>
        </p:nvCxnSpPr>
        <p:spPr>
          <a:xfrm>
            <a:off x="390526" y="475096"/>
            <a:ext cx="8541878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84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525" y="476093"/>
            <a:ext cx="8349174" cy="5369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2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5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or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525" y="476093"/>
            <a:ext cx="8349174" cy="5369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2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947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ou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9144000" cy="5845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1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9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out bor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9144000" cy="5845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829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EF506-427C-4843-80FF-FF283679D81F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59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B86A5-D042-4186-97FC-8422FB1B75A1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16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AB9AC-26AB-4939-AC6D-35DF259FCAB0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3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2852738"/>
            <a:ext cx="4038600" cy="327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2852738"/>
            <a:ext cx="4038600" cy="3273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AAA86-CC93-4245-A211-455303C8C8D2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56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A3398-4629-45FA-8F8D-A8D87CEEE001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74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5540B-FE2D-4A16-89C8-DE245601E0BD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4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Orange">
    <p:bg>
      <p:bgPr>
        <a:solidFill>
          <a:srgbClr val="FFB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306059" y="1122363"/>
            <a:ext cx="8626344" cy="2387600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>
            <a:off x="306059" y="3602038"/>
            <a:ext cx="8626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cxnSp>
        <p:nvCxnSpPr>
          <p:cNvPr id="37" name="Rak 6"/>
          <p:cNvCxnSpPr/>
          <p:nvPr userDrawn="1"/>
        </p:nvCxnSpPr>
        <p:spPr>
          <a:xfrm>
            <a:off x="390526" y="475096"/>
            <a:ext cx="8541878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54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669BA-E1EE-4110-9CFD-AD4AE5C3BE9B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6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42655-39AF-45E2-AF72-2CCAC2E9A3DA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9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6C5E9-427E-4F74-AF24-B77795E6EB21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00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92F13-E39F-4BB4-A510-6EB9D174898A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38925" y="1484313"/>
            <a:ext cx="2058988" cy="46418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484313"/>
            <a:ext cx="6029325" cy="464185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5D342-4F1C-4E3D-9FA9-21843F583A4C}" type="slidenum">
              <a:rPr lang="en-US" altLang="sv-SE">
                <a:solidFill>
                  <a:srgbClr val="000000"/>
                </a:solidFill>
              </a:rPr>
              <a:pPr/>
              <a:t>‹#›</a:t>
            </a:fld>
            <a:endParaRPr lang="en-US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6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Blue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46" name="Title 1"/>
          <p:cNvSpPr>
            <a:spLocks noGrp="1"/>
          </p:cNvSpPr>
          <p:nvPr>
            <p:ph type="ctrTitle" hasCustomPrompt="1"/>
          </p:nvPr>
        </p:nvSpPr>
        <p:spPr>
          <a:xfrm>
            <a:off x="306059" y="1122363"/>
            <a:ext cx="8626344" cy="2387600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7" name="Subtitle 2"/>
          <p:cNvSpPr>
            <a:spLocks noGrp="1"/>
          </p:cNvSpPr>
          <p:nvPr>
            <p:ph type="subTitle" idx="1"/>
          </p:nvPr>
        </p:nvSpPr>
        <p:spPr>
          <a:xfrm>
            <a:off x="306059" y="3602038"/>
            <a:ext cx="8626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cxnSp>
        <p:nvCxnSpPr>
          <p:cNvPr id="49" name="Rak 6"/>
          <p:cNvCxnSpPr/>
          <p:nvPr userDrawn="1"/>
        </p:nvCxnSpPr>
        <p:spPr>
          <a:xfrm>
            <a:off x="390526" y="415407"/>
            <a:ext cx="8541877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Purple">
    <p:bg>
      <p:bgPr>
        <a:solidFill>
          <a:srgbClr val="961B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306059" y="1122363"/>
            <a:ext cx="8626344" cy="2387600"/>
          </a:xfrm>
          <a:prstGeom prst="rect">
            <a:avLst/>
          </a:prstGeom>
        </p:spPr>
        <p:txBody>
          <a:bodyPr anchor="b"/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306059" y="3602038"/>
            <a:ext cx="862634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cxnSp>
        <p:nvCxnSpPr>
          <p:cNvPr id="26" name="Rak 6"/>
          <p:cNvCxnSpPr/>
          <p:nvPr userDrawn="1"/>
        </p:nvCxnSpPr>
        <p:spPr>
          <a:xfrm>
            <a:off x="390526" y="415407"/>
            <a:ext cx="8541877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5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rgbClr val="78787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87878"/>
                </a:solidFill>
              </a:defRPr>
            </a:lvl1pPr>
            <a:lvl2pPr>
              <a:defRPr>
                <a:solidFill>
                  <a:srgbClr val="787878"/>
                </a:solidFill>
              </a:defRPr>
            </a:lvl2pPr>
            <a:lvl3pPr>
              <a:defRPr>
                <a:solidFill>
                  <a:srgbClr val="787878"/>
                </a:solidFill>
              </a:defRPr>
            </a:lvl3pPr>
            <a:lvl4pPr>
              <a:defRPr>
                <a:solidFill>
                  <a:srgbClr val="787878"/>
                </a:solidFill>
              </a:defRPr>
            </a:lvl4pPr>
            <a:lvl5pPr>
              <a:defRPr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50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1" name="Rak 7"/>
          <p:cNvCxnSpPr/>
          <p:nvPr userDrawn="1"/>
        </p:nvCxnSpPr>
        <p:spPr>
          <a:xfrm>
            <a:off x="390526" y="6560725"/>
            <a:ext cx="5879318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1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rgbClr val="78787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787878"/>
                </a:solidFill>
              </a:defRPr>
            </a:lvl1pPr>
            <a:lvl2pPr>
              <a:defRPr>
                <a:solidFill>
                  <a:srgbClr val="787878"/>
                </a:solidFill>
              </a:defRPr>
            </a:lvl2pPr>
            <a:lvl3pPr>
              <a:defRPr>
                <a:solidFill>
                  <a:srgbClr val="787878"/>
                </a:solidFill>
              </a:defRPr>
            </a:lvl3pPr>
            <a:lvl4pPr>
              <a:defRPr>
                <a:solidFill>
                  <a:srgbClr val="787878"/>
                </a:solidFill>
              </a:defRPr>
            </a:lvl4pPr>
            <a:lvl5pPr>
              <a:defRPr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787878"/>
                </a:solidFill>
              </a:defRPr>
            </a:lvl1pPr>
            <a:lvl2pPr>
              <a:defRPr>
                <a:solidFill>
                  <a:srgbClr val="787878"/>
                </a:solidFill>
              </a:defRPr>
            </a:lvl2pPr>
            <a:lvl3pPr>
              <a:defRPr>
                <a:solidFill>
                  <a:srgbClr val="787878"/>
                </a:solidFill>
              </a:defRPr>
            </a:lvl3pPr>
            <a:lvl4pPr>
              <a:defRPr>
                <a:solidFill>
                  <a:srgbClr val="787878"/>
                </a:solidFill>
              </a:defRPr>
            </a:lvl4pPr>
            <a:lvl5pPr>
              <a:defRPr>
                <a:solidFill>
                  <a:srgbClr val="78787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59CC-B640-4DB3-BB6F-301CDED75AAD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390527" y="6566233"/>
            <a:ext cx="6031719" cy="0"/>
          </a:xfrm>
          <a:prstGeom prst="line">
            <a:avLst/>
          </a:prstGeom>
          <a:ln w="9525" cmpd="sng">
            <a:solidFill>
              <a:srgbClr val="7878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objekt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8" y="6410008"/>
            <a:ext cx="2261482" cy="2578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71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11480" y="365125"/>
            <a:ext cx="8374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11480" y="1825625"/>
            <a:ext cx="8374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6356350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859CC-B640-4DB3-BB6F-301CDED75AAD}" type="datetimeFigureOut">
              <a:rPr lang="sv-SE" smtClean="0"/>
              <a:t>2019-08-28</a:t>
            </a:fld>
            <a:endParaRPr lang="sv-S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7540" y="6356350"/>
            <a:ext cx="3108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13220" y="6350952"/>
            <a:ext cx="2072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A12D1-4D5F-4C8C-82B1-BE6DCCEF57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61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1" r:id="rId2"/>
    <p:sldLayoutId id="2147483674" r:id="rId3"/>
    <p:sldLayoutId id="2147483673" r:id="rId4"/>
    <p:sldLayoutId id="2147483672" r:id="rId5"/>
    <p:sldLayoutId id="2147483704" r:id="rId6"/>
    <p:sldLayoutId id="2147483705" r:id="rId7"/>
    <p:sldLayoutId id="2147483706" r:id="rId8"/>
    <p:sldLayoutId id="2147483707" r:id="rId9"/>
    <p:sldLayoutId id="2147483689" r:id="rId10"/>
    <p:sldLayoutId id="2147483690" r:id="rId11"/>
    <p:sldLayoutId id="2147483675" r:id="rId12"/>
    <p:sldLayoutId id="2147483676" r:id="rId13"/>
    <p:sldLayoutId id="2147483686" r:id="rId14"/>
    <p:sldLayoutId id="2147483687" r:id="rId15"/>
    <p:sldLayoutId id="2147483708" r:id="rId16"/>
    <p:sldLayoutId id="2147483709" r:id="rId17"/>
    <p:sldLayoutId id="2147483710" r:id="rId18"/>
    <p:sldLayoutId id="2147483711" r:id="rId19"/>
    <p:sldLayoutId id="2147483677" r:id="rId20"/>
    <p:sldLayoutId id="2147483678" r:id="rId21"/>
    <p:sldLayoutId id="2147483680" r:id="rId22"/>
    <p:sldLayoutId id="214748367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entonSans Bold" panose="0200050300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BentonSans Medium" panose="0200060300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entonSans Regular" panose="0200050300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BentonSans Regular" panose="0200050300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entonSans Regular" panose="0200050300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BentonSans Regular" panose="0200050300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484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52738"/>
            <a:ext cx="8229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Klicka här för att ändra format på bakgrundstexten</a:t>
            </a:r>
          </a:p>
          <a:p>
            <a:pPr lvl="1"/>
            <a:r>
              <a:rPr lang="en-US" altLang="sv-SE"/>
              <a:t>Nivå två</a:t>
            </a:r>
          </a:p>
          <a:p>
            <a:pPr lvl="2"/>
            <a:r>
              <a:rPr lang="en-US" altLang="sv-SE"/>
              <a:t>Nivå tre</a:t>
            </a:r>
          </a:p>
          <a:p>
            <a:pPr lvl="3"/>
            <a:r>
              <a:rPr lang="en-US" altLang="sv-SE"/>
              <a:t>Nivå fyra</a:t>
            </a:r>
          </a:p>
          <a:p>
            <a:pPr lvl="4"/>
            <a:r>
              <a:rPr lang="en-US" alt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605846-32A2-41D6-B665-FCF7036DE89D}" type="slidenum">
              <a:rPr lang="en-US" altLang="sv-SE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v-S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 descr="Bildfyrauppemindr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608488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logga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16986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86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v.wikipedia.org/wiki/Doktorand" TargetMode="External"/><Relationship Id="rId3" Type="http://schemas.openxmlformats.org/officeDocument/2006/relationships/hyperlink" Target="https://sv.wikipedia.org/wiki/Professor_emeritus" TargetMode="External"/><Relationship Id="rId7" Type="http://schemas.openxmlformats.org/officeDocument/2006/relationships/hyperlink" Target="https://sv.wikipedia.org/wiki/Licentiat" TargetMode="External"/><Relationship Id="rId2" Type="http://schemas.openxmlformats.org/officeDocument/2006/relationships/hyperlink" Target="https://sv.wikipedia.org/wiki/Professo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v.wikipedia.org/wiki/Doktor" TargetMode="External"/><Relationship Id="rId5" Type="http://schemas.openxmlformats.org/officeDocument/2006/relationships/hyperlink" Target="https://sv.wikipedia.org/wiki/Lektor" TargetMode="External"/><Relationship Id="rId4" Type="http://schemas.openxmlformats.org/officeDocument/2006/relationships/hyperlink" Target="https://sv.wikipedia.org/wiki/Docent" TargetMode="External"/><Relationship Id="rId9" Type="http://schemas.openxmlformats.org/officeDocument/2006/relationships/hyperlink" Target="https://sv.wikipedia.org/wiki/Adjunkt_(l%C3%A4rare)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abolag.se/" TargetMode="External"/><Relationship Id="rId2" Type="http://schemas.openxmlformats.org/officeDocument/2006/relationships/hyperlink" Target="http://www.europages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offentliglistan.se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ark.se/" TargetMode="External"/><Relationship Id="rId2" Type="http://schemas.openxmlformats.org/officeDocument/2006/relationships/hyperlink" Target="http://www.ju.se/careercent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ures.europa.eu/" TargetMode="External"/><Relationship Id="rId5" Type="http://schemas.openxmlformats.org/officeDocument/2006/relationships/hyperlink" Target="http://www.unesco.org/new/en/natural-sciences/science-technology/university-industry-partnerships/science-parks-around-the-world/" TargetMode="External"/><Relationship Id="rId4" Type="http://schemas.openxmlformats.org/officeDocument/2006/relationships/hyperlink" Target="http://www.sisp.se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universitetsvakanser.se/" TargetMode="External"/><Relationship Id="rId13" Type="http://schemas.openxmlformats.org/officeDocument/2006/relationships/hyperlink" Target="http://www.eui.eu/ProgrammesAndFellowships/AcademicCareersObservatory/JobFundingResources/InternationalJobDatabases" TargetMode="External"/><Relationship Id="rId3" Type="http://schemas.openxmlformats.org/officeDocument/2006/relationships/hyperlink" Target="http://www.academicpositions.eu/" TargetMode="External"/><Relationship Id="rId7" Type="http://schemas.openxmlformats.org/officeDocument/2006/relationships/hyperlink" Target="http://www.akademikerjobb.se/" TargetMode="External"/><Relationship Id="rId12" Type="http://schemas.openxmlformats.org/officeDocument/2006/relationships/hyperlink" Target="http://www.globalacademyjobs.com/" TargetMode="External"/><Relationship Id="rId2" Type="http://schemas.openxmlformats.org/officeDocument/2006/relationships/hyperlink" Target="http://www.academicpositions.s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universitetsjobb.se/" TargetMode="External"/><Relationship Id="rId11" Type="http://schemas.openxmlformats.org/officeDocument/2006/relationships/hyperlink" Target="http://www.indeed.com/q-International-Faculty-Position-jobs" TargetMode="External"/><Relationship Id="rId5" Type="http://schemas.openxmlformats.org/officeDocument/2006/relationships/hyperlink" Target="http://www.universitetslararen.se/platsannonser/" TargetMode="External"/><Relationship Id="rId10" Type="http://schemas.openxmlformats.org/officeDocument/2006/relationships/hyperlink" Target="http://www.higheredjobs.com/" TargetMode="External"/><Relationship Id="rId4" Type="http://schemas.openxmlformats.org/officeDocument/2006/relationships/hyperlink" Target="http://www.academicpositions.com/" TargetMode="External"/><Relationship Id="rId9" Type="http://schemas.openxmlformats.org/officeDocument/2006/relationships/hyperlink" Target="http://www.timeshighereducation.com/unijob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mbertrade.com/" TargetMode="External"/><Relationship Id="rId2" Type="http://schemas.openxmlformats.org/officeDocument/2006/relationships/hyperlink" Target="http://www.swedishchambers.s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searchguides.library.tufts.edu/CompanyResearch" TargetMode="External"/><Relationship Id="rId5" Type="http://schemas.openxmlformats.org/officeDocument/2006/relationships/hyperlink" Target="http://www.europages.com/" TargetMode="External"/><Relationship Id="rId4" Type="http://schemas.openxmlformats.org/officeDocument/2006/relationships/hyperlink" Target="http://se.kompass.com/e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es.europa.eu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kiv.sverigesingenjorer.se/About-us/salaries/" TargetMode="External"/><Relationship Id="rId2" Type="http://schemas.openxmlformats.org/officeDocument/2006/relationships/hyperlink" Target="http://www.saco.se/studieval/yrken-a-o/larareforskare-vid-universitet-och-hogskola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lassdoor.com/Salaries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center@ju.se" TargetMode="External"/><Relationship Id="rId2" Type="http://schemas.openxmlformats.org/officeDocument/2006/relationships/hyperlink" Target="mailto:andreas.toren@ju.se" TargetMode="Externa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ndecon.cam.ac.uk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v-SE" altLang="sv-SE" sz="4000" dirty="0">
                <a:latin typeface="Arial" panose="020B0604020202020204" pitchFamily="34" charset="0"/>
              </a:rPr>
              <a:t> </a:t>
            </a:r>
            <a:r>
              <a:rPr lang="sv-SE" altLang="sv-SE" sz="4000" dirty="0" err="1">
                <a:latin typeface="Arial" panose="020B0604020202020204" pitchFamily="34" charset="0"/>
              </a:rPr>
              <a:t>Career</a:t>
            </a:r>
            <a:r>
              <a:rPr lang="sv-SE" altLang="sv-SE" sz="4000" dirty="0">
                <a:latin typeface="Arial" panose="020B0604020202020204" pitchFamily="34" charset="0"/>
              </a:rPr>
              <a:t> Planning</a:t>
            </a:r>
            <a:endParaRPr lang="en-US" altLang="sv-SE" sz="4000" dirty="0">
              <a:latin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457200" lvl="1" indent="0" algn="ctr" eaLnBrk="1" hangingPunct="1">
              <a:buFontTx/>
              <a:buNone/>
              <a:defRPr/>
            </a:pPr>
            <a:endParaRPr lang="sv-SE" sz="32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sv-SE" sz="2800" i="1" dirty="0" err="1">
                <a:latin typeface="Arial" charset="0"/>
              </a:rPr>
              <a:t>Career</a:t>
            </a:r>
            <a:r>
              <a:rPr lang="sv-SE" sz="2800" i="1" dirty="0">
                <a:latin typeface="Arial" charset="0"/>
              </a:rPr>
              <a:t> planning &amp; </a:t>
            </a:r>
            <a:r>
              <a:rPr lang="sv-SE" sz="2800" i="1" dirty="0" err="1">
                <a:latin typeface="Arial" charset="0"/>
              </a:rPr>
              <a:t>development</a:t>
            </a: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sv-SE" sz="2800" i="1" dirty="0">
                <a:latin typeface="Arial" charset="0"/>
              </a:rPr>
              <a:t>Personal </a:t>
            </a:r>
            <a:r>
              <a:rPr lang="sv-SE" sz="2800" i="1" dirty="0" err="1">
                <a:latin typeface="Arial" charset="0"/>
              </a:rPr>
              <a:t>branding</a:t>
            </a: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sv-SE" sz="2800" i="1" dirty="0">
                <a:latin typeface="Arial" charset="0"/>
              </a:rPr>
              <a:t>Job </a:t>
            </a:r>
            <a:r>
              <a:rPr lang="sv-SE" sz="2800" i="1" dirty="0" err="1">
                <a:latin typeface="Arial" charset="0"/>
              </a:rPr>
              <a:t>hunting</a:t>
            </a:r>
            <a:r>
              <a:rPr lang="sv-SE" sz="2800" i="1" dirty="0">
                <a:latin typeface="Arial" charset="0"/>
              </a:rPr>
              <a:t> &amp; </a:t>
            </a:r>
            <a:r>
              <a:rPr lang="sv-SE" sz="2800" i="1" dirty="0" err="1">
                <a:latin typeface="Arial" charset="0"/>
              </a:rPr>
              <a:t>networking</a:t>
            </a: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sv-SE" sz="2800" i="1" dirty="0">
                <a:latin typeface="Arial" charset="0"/>
              </a:rPr>
              <a:t>Job </a:t>
            </a:r>
            <a:r>
              <a:rPr lang="sv-SE" sz="2800" i="1" dirty="0" err="1">
                <a:latin typeface="Arial" charset="0"/>
              </a:rPr>
              <a:t>interviews</a:t>
            </a:r>
            <a:r>
              <a:rPr lang="sv-SE" sz="2800" i="1" dirty="0">
                <a:latin typeface="Arial" charset="0"/>
              </a:rPr>
              <a:t> &amp; </a:t>
            </a:r>
            <a:r>
              <a:rPr lang="sv-SE" sz="2800" i="1" dirty="0" err="1">
                <a:latin typeface="Arial" charset="0"/>
              </a:rPr>
              <a:t>salaries</a:t>
            </a: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dirty="0">
              <a:latin typeface="Arial" charset="0"/>
            </a:endParaRPr>
          </a:p>
          <a:p>
            <a:pPr marL="0" lvl="0" indent="0" algn="ctr">
              <a:buNone/>
            </a:pPr>
            <a:r>
              <a:rPr lang="sv-SE" sz="1300" dirty="0">
                <a:solidFill>
                  <a:prstClr val="white"/>
                </a:solidFill>
              </a:rPr>
              <a:t>Andreas Torén</a:t>
            </a:r>
          </a:p>
          <a:p>
            <a:pPr marL="0" lvl="0" indent="0" algn="ctr">
              <a:buNone/>
            </a:pPr>
            <a:r>
              <a:rPr lang="sv-SE" sz="1300" dirty="0" err="1">
                <a:solidFill>
                  <a:prstClr val="white"/>
                </a:solidFill>
              </a:rPr>
              <a:t>Career</a:t>
            </a:r>
            <a:r>
              <a:rPr lang="sv-SE" sz="1300" dirty="0">
                <a:solidFill>
                  <a:prstClr val="white"/>
                </a:solidFill>
              </a:rPr>
              <a:t> 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careercenter@ju.se</a:t>
            </a:r>
          </a:p>
          <a:p>
            <a:pPr marL="0" lvl="0" indent="0" algn="ctr">
              <a:buNone/>
            </a:pPr>
            <a:r>
              <a:rPr lang="sv-SE" sz="1300" u="sng" dirty="0"/>
              <a:t>www.ju.se/careercenter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www.facebook.com/careercenterju</a:t>
            </a:r>
          </a:p>
          <a:p>
            <a:pPr marL="457200" lvl="1" indent="0" eaLnBrk="1" hangingPunct="1"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3035" y="644579"/>
            <a:ext cx="6880281" cy="1083847"/>
          </a:xfrm>
        </p:spPr>
        <p:txBody>
          <a:bodyPr vert="horz" lIns="79023" tIns="39513" rIns="79023" bIns="39513" rtlCol="0" anchor="ctr">
            <a:normAutofit/>
          </a:bodyPr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</a:rPr>
              <a:t>MOTIVES</a:t>
            </a:r>
            <a:endParaRPr lang="en-GB" altLang="sv-SE" dirty="0">
              <a:ea typeface="ＭＳ Ｐゴシック" panose="020B0600070205080204" pitchFamily="34" charset="-128"/>
            </a:endParaRPr>
          </a:p>
        </p:txBody>
      </p:sp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732301" y="4852644"/>
            <a:ext cx="1286132" cy="89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747" tIns="45374" rIns="90747" bIns="45374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4" dirty="0">
                <a:latin typeface="Verdana" panose="020B0604030504040204" pitchFamily="34" charset="0"/>
              </a:rPr>
              <a:t>In-</a:t>
            </a:r>
            <a:r>
              <a:rPr lang="sv-SE" altLang="sv-SE" sz="1404" dirty="0" err="1">
                <a:latin typeface="Verdana" panose="020B0604030504040204" pitchFamily="34" charset="0"/>
              </a:rPr>
              <a:t>depth</a:t>
            </a:r>
            <a:br>
              <a:rPr lang="sv-SE" altLang="sv-SE" sz="1404" dirty="0">
                <a:latin typeface="Verdana" panose="020B0604030504040204" pitchFamily="34" charset="0"/>
              </a:rPr>
            </a:br>
            <a:r>
              <a:rPr lang="sv-SE" altLang="sv-SE" sz="1404" dirty="0" err="1">
                <a:latin typeface="Verdana" panose="020B0604030504040204" pitchFamily="34" charset="0"/>
              </a:rPr>
              <a:t>knowledge</a:t>
            </a:r>
            <a:endParaRPr lang="sv-SE" altLang="sv-SE" sz="1404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70000"/>
              </a:spcBef>
            </a:pPr>
            <a:r>
              <a:rPr lang="sv-SE" altLang="sv-SE" sz="1404" dirty="0" err="1">
                <a:latin typeface="Verdana" panose="020B0604030504040204" pitchFamily="34" charset="0"/>
              </a:rPr>
              <a:t>Security</a:t>
            </a:r>
            <a:endParaRPr lang="sv-SE" altLang="sv-SE" sz="1404" dirty="0">
              <a:latin typeface="Verdana" panose="020B0604030504040204" pitchFamily="34" charset="0"/>
            </a:endParaRPr>
          </a:p>
        </p:txBody>
      </p:sp>
      <p:sp>
        <p:nvSpPr>
          <p:cNvPr id="316423" name="Rectangle 7"/>
          <p:cNvSpPr>
            <a:spLocks noChangeArrowheads="1"/>
          </p:cNvSpPr>
          <p:nvPr/>
        </p:nvSpPr>
        <p:spPr bwMode="auto">
          <a:xfrm>
            <a:off x="475345" y="4515235"/>
            <a:ext cx="1707735" cy="13751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747" tIns="45374" rIns="90747" bIns="45374" anchor="ctr"/>
          <a:lstStyle/>
          <a:p>
            <a:pPr>
              <a:defRPr/>
            </a:pPr>
            <a:endParaRPr lang="sv-SE" sz="180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16424" name="Rectangle 8"/>
          <p:cNvSpPr>
            <a:spLocks noChangeArrowheads="1"/>
          </p:cNvSpPr>
          <p:nvPr/>
        </p:nvSpPr>
        <p:spPr bwMode="auto">
          <a:xfrm>
            <a:off x="475345" y="3143317"/>
            <a:ext cx="1707735" cy="13751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747" tIns="45374" rIns="90747" bIns="45374" anchor="ctr"/>
          <a:lstStyle/>
          <a:p>
            <a:pPr>
              <a:defRPr/>
            </a:pPr>
            <a:endParaRPr lang="sv-SE" sz="180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394249" name="Picture 9" descr="PPT pers_exp+bakgr_stor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12" y="3272232"/>
            <a:ext cx="781452" cy="7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50" name="Rectangle 10"/>
          <p:cNvSpPr>
            <a:spLocks noChangeArrowheads="1"/>
          </p:cNvSpPr>
          <p:nvPr/>
        </p:nvSpPr>
        <p:spPr bwMode="auto">
          <a:xfrm>
            <a:off x="927346" y="4138036"/>
            <a:ext cx="827607" cy="2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2135" tIns="41068" rIns="82135" bIns="41068">
            <a:spAutoFit/>
          </a:bodyPr>
          <a:lstStyle>
            <a:lvl1pPr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404">
                <a:latin typeface="Verdana" panose="020B0604030504040204" pitchFamily="34" charset="0"/>
              </a:rPr>
              <a:t>Expert</a:t>
            </a:r>
          </a:p>
        </p:txBody>
      </p:sp>
      <p:pic>
        <p:nvPicPr>
          <p:cNvPr id="394252" name="Picture 26" descr="PPT pers_epis+bakgr_stor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28" y="3269049"/>
            <a:ext cx="781452" cy="7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53" name="Rectangle 27"/>
          <p:cNvSpPr>
            <a:spLocks noChangeArrowheads="1"/>
          </p:cNvSpPr>
          <p:nvPr/>
        </p:nvSpPr>
        <p:spPr bwMode="auto">
          <a:xfrm>
            <a:off x="5904130" y="4166684"/>
            <a:ext cx="1001039" cy="29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2135" tIns="41068" rIns="82135" bIns="41068">
            <a:spAutoFit/>
          </a:bodyPr>
          <a:lstStyle>
            <a:lvl1pPr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404" dirty="0" err="1">
                <a:latin typeface="Verdana" panose="020B0604030504040204" pitchFamily="34" charset="0"/>
              </a:rPr>
              <a:t>Episodic</a:t>
            </a:r>
            <a:endParaRPr lang="sv-SE" altLang="sv-SE" sz="1404" dirty="0">
              <a:latin typeface="Verdana" panose="020B0604030504040204" pitchFamily="34" charset="0"/>
            </a:endParaRPr>
          </a:p>
        </p:txBody>
      </p:sp>
      <p:sp>
        <p:nvSpPr>
          <p:cNvPr id="316444" name="Rectangle 28"/>
          <p:cNvSpPr>
            <a:spLocks noChangeArrowheads="1"/>
          </p:cNvSpPr>
          <p:nvPr/>
        </p:nvSpPr>
        <p:spPr bwMode="auto">
          <a:xfrm>
            <a:off x="5589003" y="3143317"/>
            <a:ext cx="1707736" cy="13751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747" tIns="45374" rIns="90747" bIns="45374" anchor="ctr"/>
          <a:lstStyle/>
          <a:p>
            <a:pPr>
              <a:defRPr/>
            </a:pPr>
            <a:endParaRPr lang="sv-SE" sz="180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94256" name="Rectangle 30"/>
          <p:cNvSpPr>
            <a:spLocks noChangeArrowheads="1"/>
          </p:cNvSpPr>
          <p:nvPr/>
        </p:nvSpPr>
        <p:spPr bwMode="auto">
          <a:xfrm>
            <a:off x="5600420" y="4871743"/>
            <a:ext cx="1632381" cy="73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747" tIns="45374" rIns="90747" bIns="45374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4" dirty="0">
                <a:latin typeface="Verdana" panose="020B0604030504040204" pitchFamily="34" charset="0"/>
              </a:rPr>
              <a:t>Variation</a:t>
            </a:r>
          </a:p>
          <a:p>
            <a:pPr algn="ctr" eaLnBrk="1" hangingPunct="1"/>
            <a:endParaRPr lang="sv-SE" altLang="sv-SE" sz="1404" dirty="0">
              <a:latin typeface="Verdana" panose="020B0604030504040204" pitchFamily="34" charset="0"/>
            </a:endParaRPr>
          </a:p>
          <a:p>
            <a:pPr algn="ctr" eaLnBrk="1" hangingPunct="1"/>
            <a:r>
              <a:rPr lang="sv-SE" altLang="sv-SE" sz="1404" dirty="0" err="1">
                <a:latin typeface="Verdana" panose="020B0604030504040204" pitchFamily="34" charset="0"/>
              </a:rPr>
              <a:t>Independence</a:t>
            </a:r>
            <a:endParaRPr lang="sv-SE" altLang="sv-SE" sz="1404" dirty="0">
              <a:latin typeface="Verdana" panose="020B0604030504040204" pitchFamily="34" charset="0"/>
            </a:endParaRPr>
          </a:p>
        </p:txBody>
      </p:sp>
      <p:sp>
        <p:nvSpPr>
          <p:cNvPr id="316447" name="Rectangle 31"/>
          <p:cNvSpPr>
            <a:spLocks noChangeArrowheads="1"/>
          </p:cNvSpPr>
          <p:nvPr/>
        </p:nvSpPr>
        <p:spPr bwMode="auto">
          <a:xfrm>
            <a:off x="5589003" y="4515235"/>
            <a:ext cx="1707736" cy="13751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747" tIns="45374" rIns="90747" bIns="45374" anchor="ctr"/>
          <a:lstStyle/>
          <a:p>
            <a:pPr>
              <a:defRPr/>
            </a:pPr>
            <a:endParaRPr lang="sv-SE" sz="180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179897" y="3143317"/>
            <a:ext cx="1707736" cy="2747020"/>
            <a:chOff x="1353" y="1980"/>
            <a:chExt cx="1090" cy="1730"/>
          </a:xfrm>
        </p:grpSpPr>
        <p:pic>
          <p:nvPicPr>
            <p:cNvPr id="10262" name="Picture 12" descr="PPT pers_linj+bakgr_stor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" y="2070"/>
              <a:ext cx="499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3" name="Rectangle 13"/>
            <p:cNvSpPr>
              <a:spLocks noChangeArrowheads="1"/>
            </p:cNvSpPr>
            <p:nvPr/>
          </p:nvSpPr>
          <p:spPr bwMode="auto">
            <a:xfrm>
              <a:off x="1653" y="2607"/>
              <a:ext cx="551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2973" tIns="41487" rIns="82973" bIns="41487">
              <a:spAutoFit/>
            </a:bodyPr>
            <a:lstStyle>
              <a:lvl1pPr defTabSz="817563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17563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17563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17563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17563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175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175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175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1756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sv-SE" altLang="sv-SE" sz="1404" dirty="0">
                  <a:latin typeface="Verdana" panose="020B0604030504040204" pitchFamily="34" charset="0"/>
                </a:rPr>
                <a:t> </a:t>
              </a:r>
              <a:r>
                <a:rPr lang="sv-SE" altLang="sv-SE" sz="1404" dirty="0" err="1">
                  <a:latin typeface="Verdana" panose="020B0604030504040204" pitchFamily="34" charset="0"/>
                </a:rPr>
                <a:t>Linear</a:t>
              </a:r>
              <a:endParaRPr lang="sv-SE" altLang="sv-SE" sz="1404" dirty="0">
                <a:latin typeface="Verdana" panose="020B0604030504040204" pitchFamily="34" charset="0"/>
              </a:endParaRPr>
            </a:p>
          </p:txBody>
        </p:sp>
        <p:sp>
          <p:nvSpPr>
            <p:cNvPr id="316430" name="Rectangle 14"/>
            <p:cNvSpPr>
              <a:spLocks noChangeArrowheads="1"/>
            </p:cNvSpPr>
            <p:nvPr/>
          </p:nvSpPr>
          <p:spPr bwMode="auto">
            <a:xfrm>
              <a:off x="1353" y="1980"/>
              <a:ext cx="1090" cy="8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 sz="180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16433" name="Rectangle 17"/>
            <p:cNvSpPr>
              <a:spLocks noChangeArrowheads="1"/>
            </p:cNvSpPr>
            <p:nvPr/>
          </p:nvSpPr>
          <p:spPr bwMode="auto">
            <a:xfrm>
              <a:off x="1353" y="2844"/>
              <a:ext cx="1090" cy="8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 sz="180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266" name="Rectangle 32"/>
            <p:cNvSpPr>
              <a:spLocks noChangeArrowheads="1"/>
            </p:cNvSpPr>
            <p:nvPr/>
          </p:nvSpPr>
          <p:spPr bwMode="auto">
            <a:xfrm>
              <a:off x="1440" y="3063"/>
              <a:ext cx="97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sv-SE" altLang="sv-SE" sz="1404" dirty="0">
                  <a:latin typeface="Verdana" panose="020B0604030504040204" pitchFamily="34" charset="0"/>
                </a:rPr>
                <a:t>Power</a:t>
              </a:r>
            </a:p>
            <a:p>
              <a:pPr algn="ctr" eaLnBrk="1" hangingPunct="1">
                <a:spcBef>
                  <a:spcPct val="70000"/>
                </a:spcBef>
              </a:pPr>
              <a:r>
                <a:rPr lang="sv-SE" altLang="sv-SE" sz="1404" dirty="0" err="1">
                  <a:latin typeface="Verdana" panose="020B0604030504040204" pitchFamily="34" charset="0"/>
                </a:rPr>
                <a:t>Performance</a:t>
              </a:r>
              <a:endParaRPr lang="sv-SE" altLang="sv-SE" sz="1404" dirty="0">
                <a:latin typeface="Verdana" panose="020B0604030504040204" pitchFamily="34" charset="0"/>
              </a:endParaRPr>
            </a:p>
          </p:txBody>
        </p:sp>
      </p:grpSp>
      <p:pic>
        <p:nvPicPr>
          <p:cNvPr id="394266" name="Picture 19" descr="PPT pers_utvidg+bakgr_stor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50" y="3269049"/>
            <a:ext cx="781452" cy="7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67" name="Rectangle 20"/>
          <p:cNvSpPr>
            <a:spLocks noChangeArrowheads="1"/>
          </p:cNvSpPr>
          <p:nvPr/>
        </p:nvSpPr>
        <p:spPr bwMode="auto">
          <a:xfrm>
            <a:off x="4104085" y="4152361"/>
            <a:ext cx="1227062" cy="29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2135" tIns="41068" rIns="82135" bIns="41068">
            <a:spAutoFit/>
          </a:bodyPr>
          <a:lstStyle>
            <a:lvl1pPr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1756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1404" dirty="0" err="1">
                <a:latin typeface="Verdana" panose="020B0604030504040204" pitchFamily="34" charset="0"/>
              </a:rPr>
              <a:t>Expanding</a:t>
            </a:r>
            <a:endParaRPr lang="sv-SE" altLang="sv-SE" sz="1404" dirty="0">
              <a:latin typeface="Verdana" panose="020B0604030504040204" pitchFamily="34" charset="0"/>
            </a:endParaRPr>
          </a:p>
        </p:txBody>
      </p:sp>
      <p:sp>
        <p:nvSpPr>
          <p:cNvPr id="316437" name="Rectangle 21"/>
          <p:cNvSpPr>
            <a:spLocks noChangeArrowheads="1"/>
          </p:cNvSpPr>
          <p:nvPr/>
        </p:nvSpPr>
        <p:spPr bwMode="auto">
          <a:xfrm>
            <a:off x="3884451" y="3143317"/>
            <a:ext cx="1707735" cy="137510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747" tIns="45374" rIns="90747" bIns="45374" anchor="ctr"/>
          <a:lstStyle/>
          <a:p>
            <a:pPr>
              <a:defRPr/>
            </a:pPr>
            <a:endParaRPr lang="sv-SE" sz="180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884451" y="4515235"/>
            <a:ext cx="1707735" cy="1375101"/>
            <a:chOff x="2465" y="1844"/>
            <a:chExt cx="1090" cy="866"/>
          </a:xfrm>
        </p:grpSpPr>
        <p:sp>
          <p:nvSpPr>
            <p:cNvPr id="10260" name="Rectangle 23"/>
            <p:cNvSpPr>
              <a:spLocks noChangeArrowheads="1"/>
            </p:cNvSpPr>
            <p:nvPr/>
          </p:nvSpPr>
          <p:spPr bwMode="auto">
            <a:xfrm>
              <a:off x="2956" y="2026"/>
              <a:ext cx="11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sv-SE" altLang="sv-SE" sz="1805">
                <a:latin typeface="Verdana" panose="020B0604030504040204" pitchFamily="34" charset="0"/>
              </a:endParaRPr>
            </a:p>
          </p:txBody>
        </p:sp>
        <p:sp>
          <p:nvSpPr>
            <p:cNvPr id="316440" name="Rectangle 24"/>
            <p:cNvSpPr>
              <a:spLocks noChangeArrowheads="1"/>
            </p:cNvSpPr>
            <p:nvPr/>
          </p:nvSpPr>
          <p:spPr bwMode="auto">
            <a:xfrm>
              <a:off x="2465" y="1844"/>
              <a:ext cx="1090" cy="8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 sz="180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394272" name="Rectangle 33"/>
          <p:cNvSpPr>
            <a:spLocks noChangeArrowheads="1"/>
          </p:cNvSpPr>
          <p:nvPr/>
        </p:nvSpPr>
        <p:spPr bwMode="auto">
          <a:xfrm>
            <a:off x="3846253" y="4874926"/>
            <a:ext cx="1793679" cy="89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747" tIns="45374" rIns="90747" bIns="45374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sv-SE" altLang="sv-SE" sz="1404" dirty="0">
                <a:latin typeface="Verdana" panose="020B0604030504040204" pitchFamily="34" charset="0"/>
              </a:rPr>
              <a:t>Personal</a:t>
            </a:r>
            <a:br>
              <a:rPr lang="sv-SE" altLang="sv-SE" sz="1404" dirty="0">
                <a:latin typeface="Verdana" panose="020B0604030504040204" pitchFamily="34" charset="0"/>
              </a:rPr>
            </a:br>
            <a:r>
              <a:rPr lang="sv-SE" altLang="sv-SE" sz="1404" dirty="0" err="1">
                <a:latin typeface="Verdana" panose="020B0604030504040204" pitchFamily="34" charset="0"/>
              </a:rPr>
              <a:t>development</a:t>
            </a:r>
            <a:endParaRPr lang="sv-SE" altLang="sv-SE" sz="1404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70000"/>
              </a:spcBef>
            </a:pPr>
            <a:r>
              <a:rPr lang="sv-SE" altLang="sv-SE" sz="1404" dirty="0" err="1">
                <a:latin typeface="Verdana" panose="020B0604030504040204" pitchFamily="34" charset="0"/>
              </a:rPr>
              <a:t>Creativity</a:t>
            </a:r>
            <a:endParaRPr lang="sv-SE" altLang="sv-SE" sz="1404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Driven by: </a:t>
            </a:r>
            <a:r>
              <a:rPr lang="sv-SE" dirty="0" err="1">
                <a:latin typeface="Arial" panose="020B0604020202020204" pitchFamily="34" charset="0"/>
              </a:rPr>
              <a:t>knowledge</a:t>
            </a:r>
            <a:r>
              <a:rPr lang="sv-SE" dirty="0">
                <a:latin typeface="Arial" panose="020B0604020202020204" pitchFamily="34" charset="0"/>
              </a:rPr>
              <a:t> &amp; </a:t>
            </a:r>
            <a:r>
              <a:rPr lang="sv-SE" dirty="0" err="1">
                <a:latin typeface="Arial" panose="020B0604020202020204" pitchFamily="34" charset="0"/>
              </a:rPr>
              <a:t>quality</a:t>
            </a: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 err="1">
                <a:latin typeface="Arial" panose="020B0604020202020204" pitchFamily="34" charset="0"/>
              </a:rPr>
              <a:t>Occupations</a:t>
            </a:r>
            <a:r>
              <a:rPr lang="sv-SE" dirty="0">
                <a:latin typeface="Arial" panose="020B0604020202020204" pitchFamily="34" charset="0"/>
              </a:rPr>
              <a:t>: research, specialist, </a:t>
            </a:r>
            <a:r>
              <a:rPr lang="sv-SE" dirty="0" err="1">
                <a:latin typeface="Arial" panose="020B0604020202020204" pitchFamily="34" charset="0"/>
              </a:rPr>
              <a:t>psychologist</a:t>
            </a:r>
            <a:r>
              <a:rPr lang="sv-SE" dirty="0">
                <a:latin typeface="Arial" panose="020B0604020202020204" pitchFamily="34" charset="0"/>
              </a:rPr>
              <a:t>, professor, </a:t>
            </a:r>
            <a:r>
              <a:rPr lang="sv-SE" dirty="0" err="1">
                <a:latin typeface="Arial" panose="020B0604020202020204" pitchFamily="34" charset="0"/>
              </a:rPr>
              <a:t>Phd</a:t>
            </a:r>
            <a:r>
              <a:rPr lang="sv-SE" dirty="0">
                <a:latin typeface="Arial" panose="020B0604020202020204" pitchFamily="34" charset="0"/>
              </a:rPr>
              <a:t>..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Likes: </a:t>
            </a:r>
            <a:r>
              <a:rPr lang="sv-SE" dirty="0" err="1">
                <a:latin typeface="Arial" panose="020B0604020202020204" pitchFamily="34" charset="0"/>
              </a:rPr>
              <a:t>being</a:t>
            </a:r>
            <a:r>
              <a:rPr lang="sv-SE" dirty="0">
                <a:latin typeface="Arial" panose="020B0604020202020204" pitchFamily="34" charset="0"/>
              </a:rPr>
              <a:t> in </a:t>
            </a:r>
            <a:r>
              <a:rPr lang="sv-SE" dirty="0" err="1">
                <a:latin typeface="Arial" panose="020B0604020202020204" pitchFamily="34" charset="0"/>
              </a:rPr>
              <a:t>control</a:t>
            </a: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Hates: reorganisations, </a:t>
            </a:r>
            <a:r>
              <a:rPr lang="sv-SE" dirty="0" err="1">
                <a:latin typeface="Arial" panose="020B0604020202020204" pitchFamily="34" charset="0"/>
              </a:rPr>
              <a:t>change</a:t>
            </a:r>
            <a:r>
              <a:rPr lang="sv-SE" dirty="0">
                <a:latin typeface="Arial" panose="020B0604020202020204" pitchFamily="34" charset="0"/>
              </a:rPr>
              <a:t> in general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07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Linear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Driven by: </a:t>
            </a:r>
            <a:r>
              <a:rPr lang="sv-SE" dirty="0" err="1">
                <a:latin typeface="Arial" panose="020B0604020202020204" pitchFamily="34" charset="0"/>
              </a:rPr>
              <a:t>power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performance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results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success</a:t>
            </a:r>
            <a:r>
              <a:rPr lang="sv-SE" dirty="0">
                <a:latin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</a:rPr>
              <a:t>sometimes</a:t>
            </a:r>
            <a:r>
              <a:rPr lang="sv-SE" dirty="0">
                <a:latin typeface="Arial" panose="020B0604020202020204" pitchFamily="34" charset="0"/>
              </a:rPr>
              <a:t> status and </a:t>
            </a:r>
            <a:r>
              <a:rPr lang="sv-SE" dirty="0" err="1">
                <a:latin typeface="Arial" panose="020B0604020202020204" pitchFamily="34" charset="0"/>
              </a:rPr>
              <a:t>money</a:t>
            </a:r>
            <a:endParaRPr lang="sv-SE" dirty="0">
              <a:latin typeface="Arial" panose="020B060402020202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 err="1">
                <a:latin typeface="Arial" panose="020B0604020202020204" pitchFamily="34" charset="0"/>
              </a:rPr>
              <a:t>Occupations</a:t>
            </a:r>
            <a:r>
              <a:rPr lang="sv-SE" dirty="0">
                <a:latin typeface="Arial" panose="020B0604020202020204" pitchFamily="34" charset="0"/>
              </a:rPr>
              <a:t>: the </a:t>
            </a:r>
            <a:r>
              <a:rPr lang="sv-SE" dirty="0" err="1">
                <a:latin typeface="Arial" panose="020B0604020202020204" pitchFamily="34" charset="0"/>
              </a:rPr>
              <a:t>higher</a:t>
            </a:r>
            <a:r>
              <a:rPr lang="sv-SE" dirty="0">
                <a:latin typeface="Arial" panose="020B0604020202020204" pitchFamily="34" charset="0"/>
              </a:rPr>
              <a:t> the </a:t>
            </a:r>
            <a:r>
              <a:rPr lang="sv-SE" dirty="0" err="1">
                <a:latin typeface="Arial" panose="020B0604020202020204" pitchFamily="34" charset="0"/>
              </a:rPr>
              <a:t>better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leadership</a:t>
            </a:r>
            <a:r>
              <a:rPr lang="sv-SE" dirty="0">
                <a:latin typeface="Arial" panose="020B0604020202020204" pitchFamily="34" charset="0"/>
              </a:rPr>
              <a:t> positions, CEO, </a:t>
            </a:r>
            <a:r>
              <a:rPr lang="sv-SE" dirty="0" err="1">
                <a:latin typeface="Arial" panose="020B0604020202020204" pitchFamily="34" charset="0"/>
              </a:rPr>
              <a:t>consultant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project</a:t>
            </a:r>
            <a:r>
              <a:rPr lang="sv-SE" dirty="0">
                <a:latin typeface="Arial" panose="020B0604020202020204" pitchFamily="34" charset="0"/>
              </a:rPr>
              <a:t> manager, 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Likes: </a:t>
            </a:r>
            <a:r>
              <a:rPr lang="sv-SE" dirty="0" err="1">
                <a:latin typeface="Arial" panose="020B0604020202020204" pitchFamily="34" charset="0"/>
              </a:rPr>
              <a:t>making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desicions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being</a:t>
            </a:r>
            <a:r>
              <a:rPr lang="sv-SE" dirty="0">
                <a:latin typeface="Arial" panose="020B0604020202020204" pitchFamily="34" charset="0"/>
              </a:rPr>
              <a:t> in charge, leading reorganisations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Hates: </a:t>
            </a:r>
            <a:r>
              <a:rPr lang="sv-SE" dirty="0" err="1">
                <a:latin typeface="Arial" panose="020B0604020202020204" pitchFamily="34" charset="0"/>
              </a:rPr>
              <a:t>any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obstacles</a:t>
            </a:r>
            <a:r>
              <a:rPr lang="sv-SE" dirty="0">
                <a:latin typeface="Arial" panose="020B0604020202020204" pitchFamily="34" charset="0"/>
              </a:rPr>
              <a:t> from </a:t>
            </a:r>
            <a:r>
              <a:rPr lang="sv-SE" dirty="0" err="1">
                <a:latin typeface="Arial" panose="020B0604020202020204" pitchFamily="34" charset="0"/>
              </a:rPr>
              <a:t>conquering</a:t>
            </a:r>
            <a:r>
              <a:rPr lang="sv-SE" dirty="0">
                <a:latin typeface="Arial" panose="020B0604020202020204" pitchFamily="34" charset="0"/>
              </a:rPr>
              <a:t> the </a:t>
            </a:r>
            <a:r>
              <a:rPr lang="sv-SE" dirty="0" err="1">
                <a:latin typeface="Arial" panose="020B0604020202020204" pitchFamily="34" charset="0"/>
              </a:rPr>
              <a:t>world</a:t>
            </a:r>
            <a:r>
              <a:rPr lang="sv-SE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52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Expanding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Driven by: </a:t>
            </a:r>
            <a:r>
              <a:rPr lang="sv-SE" dirty="0" err="1">
                <a:latin typeface="Arial" panose="020B0604020202020204" pitchFamily="34" charset="0"/>
              </a:rPr>
              <a:t>own</a:t>
            </a:r>
            <a:r>
              <a:rPr lang="sv-SE" dirty="0">
                <a:latin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</a:rPr>
              <a:t>others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devolopment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challenges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energy</a:t>
            </a:r>
            <a:r>
              <a:rPr lang="sv-SE" dirty="0">
                <a:latin typeface="Arial" panose="020B0604020202020204" pitchFamily="34" charset="0"/>
              </a:rPr>
              <a:t> and motivation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 err="1">
                <a:latin typeface="Arial" panose="020B0604020202020204" pitchFamily="34" charset="0"/>
              </a:rPr>
              <a:t>Occupations</a:t>
            </a:r>
            <a:r>
              <a:rPr lang="sv-SE" dirty="0">
                <a:latin typeface="Arial" panose="020B0604020202020204" pitchFamily="34" charset="0"/>
              </a:rPr>
              <a:t>: </a:t>
            </a:r>
            <a:r>
              <a:rPr lang="sv-SE" dirty="0" err="1">
                <a:latin typeface="Arial" panose="020B0604020202020204" pitchFamily="34" charset="0"/>
              </a:rPr>
              <a:t>project</a:t>
            </a:r>
            <a:r>
              <a:rPr lang="sv-SE" dirty="0">
                <a:latin typeface="Arial" panose="020B0604020202020204" pitchFamily="34" charset="0"/>
              </a:rPr>
              <a:t> manager, designer, new media, marketing, 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Likes: </a:t>
            </a:r>
            <a:r>
              <a:rPr lang="sv-SE" dirty="0" err="1">
                <a:latin typeface="Arial" panose="020B0604020202020204" pitchFamily="34" charset="0"/>
              </a:rPr>
              <a:t>using</a:t>
            </a:r>
            <a:r>
              <a:rPr lang="sv-SE" dirty="0">
                <a:latin typeface="Arial" panose="020B0604020202020204" pitchFamily="34" charset="0"/>
              </a:rPr>
              <a:t> transferable </a:t>
            </a:r>
            <a:r>
              <a:rPr lang="sv-SE" dirty="0" err="1">
                <a:latin typeface="Arial" panose="020B0604020202020204" pitchFamily="34" charset="0"/>
              </a:rPr>
              <a:t>skills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changing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places</a:t>
            </a:r>
            <a:r>
              <a:rPr lang="sv-SE" dirty="0">
                <a:latin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</a:rPr>
              <a:t>works</a:t>
            </a:r>
            <a:r>
              <a:rPr lang="sv-SE" dirty="0">
                <a:latin typeface="Arial" panose="020B0604020202020204" pitchFamily="34" charset="0"/>
              </a:rPr>
              <a:t> tasks (</a:t>
            </a:r>
            <a:r>
              <a:rPr lang="sv-SE" dirty="0" err="1">
                <a:latin typeface="Arial" panose="020B0604020202020204" pitchFamily="34" charset="0"/>
              </a:rPr>
              <a:t>but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with</a:t>
            </a:r>
            <a:r>
              <a:rPr lang="sv-SE" dirty="0">
                <a:latin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</a:rPr>
              <a:t>idea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whats</a:t>
            </a:r>
            <a:r>
              <a:rPr lang="sv-SE" dirty="0">
                <a:latin typeface="Arial" panose="020B0604020202020204" pitchFamily="34" charset="0"/>
              </a:rPr>
              <a:t> coming)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Hates: </a:t>
            </a:r>
            <a:r>
              <a:rPr lang="sv-SE" dirty="0" err="1">
                <a:latin typeface="Arial" panose="020B0604020202020204" pitchFamily="34" charset="0"/>
              </a:rPr>
              <a:t>staying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around</a:t>
            </a:r>
            <a:r>
              <a:rPr lang="sv-SE" dirty="0">
                <a:latin typeface="Arial" panose="020B0604020202020204" pitchFamily="34" charset="0"/>
              </a:rPr>
              <a:t> to long (5-10 </a:t>
            </a:r>
            <a:r>
              <a:rPr lang="sv-SE" dirty="0" err="1">
                <a:latin typeface="Arial" panose="020B0604020202020204" pitchFamily="34" charset="0"/>
              </a:rPr>
              <a:t>years</a:t>
            </a:r>
            <a:r>
              <a:rPr lang="sv-SE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63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Episodic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Driven by: variation and </a:t>
            </a:r>
            <a:r>
              <a:rPr lang="sv-SE" dirty="0" err="1">
                <a:latin typeface="Arial" panose="020B0604020202020204" pitchFamily="34" charset="0"/>
              </a:rPr>
              <a:t>independence</a:t>
            </a: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 err="1">
                <a:latin typeface="Arial" panose="020B0604020202020204" pitchFamily="34" charset="0"/>
              </a:rPr>
              <a:t>Occupations</a:t>
            </a:r>
            <a:r>
              <a:rPr lang="sv-SE" dirty="0">
                <a:latin typeface="Arial" panose="020B0604020202020204" pitchFamily="34" charset="0"/>
              </a:rPr>
              <a:t>: </a:t>
            </a:r>
            <a:r>
              <a:rPr lang="sv-SE" dirty="0" err="1">
                <a:latin typeface="Arial" panose="020B0604020202020204" pitchFamily="34" charset="0"/>
              </a:rPr>
              <a:t>shorter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projects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great</a:t>
            </a:r>
            <a:r>
              <a:rPr lang="sv-SE" dirty="0">
                <a:latin typeface="Arial" panose="020B0604020202020204" pitchFamily="34" charset="0"/>
              </a:rPr>
              <a:t> variation, </a:t>
            </a:r>
            <a:r>
              <a:rPr lang="sv-SE" dirty="0" err="1">
                <a:latin typeface="Arial" panose="020B0604020202020204" pitchFamily="34" charset="0"/>
              </a:rPr>
              <a:t>entrepreneurs</a:t>
            </a: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Likes: </a:t>
            </a:r>
            <a:r>
              <a:rPr lang="sv-SE" dirty="0" err="1">
                <a:latin typeface="Arial" panose="020B0604020202020204" pitchFamily="34" charset="0"/>
              </a:rPr>
              <a:t>networking</a:t>
            </a:r>
            <a:r>
              <a:rPr lang="sv-SE" dirty="0">
                <a:latin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</a:rPr>
              <a:t>changing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places</a:t>
            </a:r>
            <a:r>
              <a:rPr lang="sv-SE" dirty="0">
                <a:latin typeface="Arial" panose="020B0604020202020204" pitchFamily="34" charset="0"/>
              </a:rPr>
              <a:t> and </a:t>
            </a:r>
            <a:r>
              <a:rPr lang="sv-SE" dirty="0" err="1">
                <a:latin typeface="Arial" panose="020B0604020202020204" pitchFamily="34" charset="0"/>
              </a:rPr>
              <a:t>work</a:t>
            </a:r>
            <a:r>
              <a:rPr lang="sv-SE" dirty="0">
                <a:latin typeface="Arial" panose="020B0604020202020204" pitchFamily="34" charset="0"/>
              </a:rPr>
              <a:t> tasks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dirty="0">
                <a:latin typeface="Arial" panose="020B0604020202020204" pitchFamily="34" charset="0"/>
              </a:rPr>
              <a:t>Hates: managers, </a:t>
            </a:r>
            <a:r>
              <a:rPr lang="sv-SE" dirty="0" err="1">
                <a:latin typeface="Arial" panose="020B0604020202020204" pitchFamily="34" charset="0"/>
              </a:rPr>
              <a:t>staying</a:t>
            </a:r>
            <a:r>
              <a:rPr lang="sv-SE" dirty="0">
                <a:latin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</a:rPr>
              <a:t>around</a:t>
            </a:r>
            <a:r>
              <a:rPr lang="sv-SE" dirty="0">
                <a:latin typeface="Arial" panose="020B0604020202020204" pitchFamily="34" charset="0"/>
              </a:rPr>
              <a:t> at all (2-4 </a:t>
            </a:r>
            <a:r>
              <a:rPr lang="sv-SE" dirty="0" err="1">
                <a:latin typeface="Arial" panose="020B0604020202020204" pitchFamily="34" charset="0"/>
              </a:rPr>
              <a:t>years</a:t>
            </a:r>
            <a:r>
              <a:rPr lang="sv-SE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46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dirty="0"/>
          </a:p>
          <a:p>
            <a:pPr marL="0" indent="0">
              <a:spcBef>
                <a:spcPct val="20000"/>
              </a:spcBef>
              <a:buNone/>
            </a:pPr>
            <a:endParaRPr lang="sv-SE" dirty="0"/>
          </a:p>
          <a:p>
            <a:pPr>
              <a:spcBef>
                <a:spcPct val="20000"/>
              </a:spcBef>
            </a:pPr>
            <a:r>
              <a:rPr lang="sv-SE" dirty="0" err="1"/>
              <a:t>Probably</a:t>
            </a:r>
            <a:r>
              <a:rPr lang="sv-SE" dirty="0"/>
              <a:t> an expert or a mix </a:t>
            </a:r>
            <a:r>
              <a:rPr lang="sv-SE" dirty="0" err="1"/>
              <a:t>of</a:t>
            </a:r>
            <a:r>
              <a:rPr lang="sv-SE" dirty="0"/>
              <a:t> 2 (or </a:t>
            </a:r>
            <a:r>
              <a:rPr lang="sv-SE" dirty="0" err="1"/>
              <a:t>more</a:t>
            </a:r>
            <a:r>
              <a:rPr lang="sv-SE" dirty="0"/>
              <a:t>) </a:t>
            </a:r>
            <a:r>
              <a:rPr lang="sv-SE" dirty="0" err="1"/>
              <a:t>categories</a:t>
            </a:r>
            <a:r>
              <a:rPr lang="sv-SE" dirty="0"/>
              <a:t>!</a:t>
            </a:r>
          </a:p>
          <a:p>
            <a:pPr>
              <a:spcBef>
                <a:spcPct val="20000"/>
              </a:spcBef>
            </a:pPr>
            <a:endParaRPr lang="sv-SE" dirty="0"/>
          </a:p>
          <a:p>
            <a:pPr>
              <a:spcBef>
                <a:spcPct val="20000"/>
              </a:spcBef>
            </a:pPr>
            <a:r>
              <a:rPr lang="sv-SE" dirty="0"/>
              <a:t>or?</a:t>
            </a:r>
          </a:p>
        </p:txBody>
      </p:sp>
    </p:spTree>
    <p:extLst>
      <p:ext uri="{BB962C8B-B14F-4D97-AF65-F5344CB8AC3E}">
        <p14:creationId xmlns:p14="http://schemas.microsoft.com/office/powerpoint/2010/main" val="2008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steps -</a:t>
            </a:r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b="1" dirty="0" err="1"/>
              <a:t>Your</a:t>
            </a:r>
            <a:r>
              <a:rPr lang="sv-SE" b="1" dirty="0"/>
              <a:t> </a:t>
            </a:r>
            <a:r>
              <a:rPr lang="sv-SE" b="1" dirty="0" err="1"/>
              <a:t>Goals</a:t>
            </a:r>
            <a:r>
              <a:rPr lang="sv-SE" b="1" dirty="0"/>
              <a:t> - </a:t>
            </a:r>
            <a:r>
              <a:rPr lang="sv-SE" b="1" dirty="0" err="1"/>
              <a:t>use</a:t>
            </a:r>
            <a:r>
              <a:rPr lang="sv-SE" b="1" dirty="0"/>
              <a:t> </a:t>
            </a:r>
            <a:r>
              <a:rPr lang="sv-SE" b="1" dirty="0" err="1"/>
              <a:t>your</a:t>
            </a:r>
            <a:r>
              <a:rPr lang="sv-SE" b="1" dirty="0"/>
              <a:t> </a:t>
            </a:r>
            <a:r>
              <a:rPr lang="sv-SE" b="1" dirty="0" err="1"/>
              <a:t>soon</a:t>
            </a:r>
            <a:r>
              <a:rPr lang="sv-SE" b="1" dirty="0"/>
              <a:t> to be SMART </a:t>
            </a:r>
            <a:r>
              <a:rPr lang="sv-SE" b="1" dirty="0" err="1"/>
              <a:t>goals</a:t>
            </a:r>
            <a:endParaRPr lang="sv-SE" b="1" dirty="0"/>
          </a:p>
          <a:p>
            <a:endParaRPr lang="sv-SE" dirty="0"/>
          </a:p>
          <a:p>
            <a:r>
              <a:rPr lang="sv-SE" dirty="0"/>
              <a:t>Information</a:t>
            </a:r>
          </a:p>
          <a:p>
            <a:endParaRPr lang="sv-SE" dirty="0"/>
          </a:p>
          <a:p>
            <a:r>
              <a:rPr lang="sv-SE" dirty="0" err="1"/>
              <a:t>Time</a:t>
            </a:r>
            <a:r>
              <a:rPr lang="sv-SE" dirty="0"/>
              <a:t> Schedule</a:t>
            </a:r>
          </a:p>
          <a:p>
            <a:endParaRPr lang="sv-SE" dirty="0"/>
          </a:p>
          <a:p>
            <a:r>
              <a:rPr lang="sv-SE" dirty="0"/>
              <a:t>Action plan!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42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 10, 5 or 1 </a:t>
            </a:r>
            <a:r>
              <a:rPr lang="sv-SE" dirty="0" err="1"/>
              <a:t>year</a:t>
            </a:r>
            <a:r>
              <a:rPr lang="sv-SE" dirty="0"/>
              <a:t> from </a:t>
            </a:r>
            <a:r>
              <a:rPr lang="sv-SE" dirty="0" err="1"/>
              <a:t>now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For </a:t>
            </a:r>
            <a:r>
              <a:rPr lang="sv-SE" dirty="0" err="1"/>
              <a:t>your</a:t>
            </a:r>
            <a:r>
              <a:rPr lang="sv-SE" dirty="0"/>
              <a:t> personal </a:t>
            </a:r>
            <a:r>
              <a:rPr lang="sv-SE" dirty="0" err="1"/>
              <a:t>life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For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kind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r>
              <a:rPr lang="sv-SE" dirty="0"/>
              <a:t> or </a:t>
            </a:r>
            <a:r>
              <a:rPr lang="sv-SE" dirty="0" err="1"/>
              <a:t>company</a:t>
            </a:r>
            <a:r>
              <a:rPr lang="sv-SE" dirty="0"/>
              <a:t>?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field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position look like? </a:t>
            </a:r>
            <a:r>
              <a:rPr lang="sv-SE" dirty="0" err="1"/>
              <a:t>Role</a:t>
            </a:r>
            <a:r>
              <a:rPr lang="sv-SE" dirty="0"/>
              <a:t>, </a:t>
            </a:r>
            <a:r>
              <a:rPr lang="sv-SE" dirty="0" err="1"/>
              <a:t>projects</a:t>
            </a:r>
            <a:r>
              <a:rPr lang="sv-SE" dirty="0"/>
              <a:t>, </a:t>
            </a:r>
            <a:r>
              <a:rPr lang="sv-SE" dirty="0" err="1"/>
              <a:t>results</a:t>
            </a:r>
            <a:r>
              <a:rPr lang="sv-SE" dirty="0"/>
              <a:t>, </a:t>
            </a:r>
            <a:r>
              <a:rPr lang="sv-SE" dirty="0" err="1"/>
              <a:t>coworkers</a:t>
            </a:r>
            <a:r>
              <a:rPr lang="sv-SE" dirty="0"/>
              <a:t>, manager, </a:t>
            </a:r>
            <a:r>
              <a:rPr lang="sv-SE" dirty="0" err="1"/>
              <a:t>salary</a:t>
            </a:r>
            <a:r>
              <a:rPr lang="sv-SE" dirty="0"/>
              <a:t>, </a:t>
            </a:r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r>
              <a:rPr lang="sv-SE" dirty="0"/>
              <a:t>….?</a:t>
            </a:r>
          </a:p>
          <a:p>
            <a:pPr lvl="2"/>
            <a:endParaRPr lang="sv-SE" dirty="0"/>
          </a:p>
          <a:p>
            <a:pPr lvl="1"/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</a:t>
            </a:r>
            <a:r>
              <a:rPr lang="sv-SE" dirty="0"/>
              <a:t> for </a:t>
            </a:r>
            <a:r>
              <a:rPr lang="sv-SE" dirty="0" err="1"/>
              <a:t>today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my </a:t>
            </a:r>
            <a:r>
              <a:rPr lang="sv-SE" dirty="0" err="1"/>
              <a:t>goal</a:t>
            </a:r>
            <a:r>
              <a:rPr lang="sv-SE" dirty="0"/>
              <a:t> for </a:t>
            </a:r>
            <a:r>
              <a:rPr lang="sv-SE" dirty="0" err="1"/>
              <a:t>today</a:t>
            </a:r>
            <a:r>
              <a:rPr lang="sv-SE" dirty="0"/>
              <a:t>,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month</a:t>
            </a:r>
            <a:r>
              <a:rPr lang="sv-SE" dirty="0"/>
              <a:t> or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year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to my </a:t>
            </a:r>
            <a:r>
              <a:rPr lang="sv-SE" dirty="0" err="1"/>
              <a:t>goals</a:t>
            </a:r>
            <a:r>
              <a:rPr lang="sv-SE" dirty="0"/>
              <a:t> for 1, 5 or 10 </a:t>
            </a:r>
            <a:r>
              <a:rPr lang="sv-SE" dirty="0" err="1"/>
              <a:t>years</a:t>
            </a:r>
            <a:r>
              <a:rPr lang="sv-SE" dirty="0"/>
              <a:t> from </a:t>
            </a:r>
            <a:r>
              <a:rPr lang="sv-SE" dirty="0" err="1"/>
              <a:t>now</a:t>
            </a:r>
            <a:r>
              <a:rPr lang="sv-SE" dirty="0"/>
              <a:t>.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76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SMART </a:t>
            </a:r>
            <a:r>
              <a:rPr lang="sv-SE" dirty="0" err="1"/>
              <a:t>Goals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Make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 SMART: </a:t>
            </a:r>
          </a:p>
          <a:p>
            <a:pPr lvl="1"/>
            <a:r>
              <a:rPr lang="sv-SE" dirty="0" err="1"/>
              <a:t>Specific</a:t>
            </a:r>
            <a:r>
              <a:rPr lang="sv-SE" dirty="0"/>
              <a:t>, </a:t>
            </a:r>
            <a:r>
              <a:rPr lang="sv-SE" dirty="0" err="1"/>
              <a:t>Measurable</a:t>
            </a:r>
            <a:r>
              <a:rPr lang="sv-SE" dirty="0"/>
              <a:t>, </a:t>
            </a:r>
            <a:r>
              <a:rPr lang="sv-SE" dirty="0" err="1"/>
              <a:t>Achievable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/>
              <a:t>Relevant, </a:t>
            </a:r>
            <a:r>
              <a:rPr lang="sv-SE" dirty="0" err="1"/>
              <a:t>Time-bound</a:t>
            </a:r>
            <a:endParaRPr lang="sv-SE" dirty="0"/>
          </a:p>
          <a:p>
            <a:endParaRPr lang="sv-SE" dirty="0"/>
          </a:p>
          <a:p>
            <a:pPr marL="34299" indent="0">
              <a:buNone/>
            </a:pPr>
            <a:r>
              <a:rPr lang="sv-SE" dirty="0" err="1"/>
              <a:t>Examples</a:t>
            </a:r>
            <a:r>
              <a:rPr lang="sv-SE" dirty="0"/>
              <a:t>: </a:t>
            </a:r>
          </a:p>
          <a:p>
            <a:pPr marL="34299" indent="0">
              <a:buNone/>
            </a:pPr>
            <a:r>
              <a:rPr lang="sv-SE" dirty="0"/>
              <a:t>”Finish my PhD in 2020 and start to </a:t>
            </a:r>
            <a:r>
              <a:rPr lang="sv-SE" dirty="0" err="1"/>
              <a:t>work</a:t>
            </a:r>
            <a:r>
              <a:rPr lang="sv-SE" dirty="0"/>
              <a:t> at JTH/</a:t>
            </a:r>
            <a:r>
              <a:rPr lang="sv-SE" dirty="0" err="1"/>
              <a:t>Moelven</a:t>
            </a:r>
            <a:r>
              <a:rPr lang="sv-SE" dirty="0"/>
              <a:t>/</a:t>
            </a:r>
            <a:r>
              <a:rPr lang="sv-SE" dirty="0" err="1"/>
              <a:t>Daloc</a:t>
            </a:r>
            <a:r>
              <a:rPr lang="sv-SE" dirty="0"/>
              <a:t>/Volvo </a:t>
            </a:r>
            <a:r>
              <a:rPr lang="sv-SE" dirty="0" err="1"/>
              <a:t>within</a:t>
            </a:r>
            <a:r>
              <a:rPr lang="sv-SE" dirty="0"/>
              <a:t> R&amp;D”</a:t>
            </a:r>
          </a:p>
          <a:p>
            <a:pPr marL="34299" indent="0">
              <a:buNone/>
            </a:pPr>
            <a:r>
              <a:rPr lang="sv-SE" dirty="0"/>
              <a:t>”Start my </a:t>
            </a:r>
            <a:r>
              <a:rPr lang="sv-SE" dirty="0" err="1"/>
              <a:t>own</a:t>
            </a:r>
            <a:r>
              <a:rPr lang="sv-SE" dirty="0"/>
              <a:t> business as a management </a:t>
            </a:r>
            <a:r>
              <a:rPr lang="sv-SE" dirty="0" err="1"/>
              <a:t>consultant</a:t>
            </a:r>
            <a:r>
              <a:rPr lang="sv-SE" dirty="0"/>
              <a:t> </a:t>
            </a:r>
            <a:r>
              <a:rPr lang="sv-SE" dirty="0" err="1"/>
              <a:t>focused</a:t>
            </a:r>
            <a:r>
              <a:rPr lang="sv-SE" dirty="0"/>
              <a:t> on </a:t>
            </a:r>
            <a:r>
              <a:rPr lang="sv-SE" dirty="0" err="1"/>
              <a:t>production</a:t>
            </a:r>
            <a:r>
              <a:rPr lang="sv-SE" dirty="0"/>
              <a:t> in Canada </a:t>
            </a:r>
            <a:r>
              <a:rPr lang="sv-SE" dirty="0" err="1"/>
              <a:t>before</a:t>
            </a:r>
            <a:r>
              <a:rPr lang="sv-SE" dirty="0"/>
              <a:t> 2025”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steps -</a:t>
            </a:r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 -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soon</a:t>
            </a:r>
            <a:r>
              <a:rPr lang="sv-SE" dirty="0"/>
              <a:t> to be SMART </a:t>
            </a:r>
            <a:r>
              <a:rPr lang="sv-SE" dirty="0" err="1"/>
              <a:t>goals</a:t>
            </a:r>
            <a:endParaRPr lang="sv-SE" dirty="0"/>
          </a:p>
          <a:p>
            <a:endParaRPr lang="sv-SE" dirty="0"/>
          </a:p>
          <a:p>
            <a:r>
              <a:rPr lang="sv-SE" b="1" u="sng" dirty="0"/>
              <a:t>Information</a:t>
            </a:r>
          </a:p>
          <a:p>
            <a:endParaRPr lang="sv-SE" dirty="0"/>
          </a:p>
          <a:p>
            <a:r>
              <a:rPr lang="sv-SE" dirty="0" err="1"/>
              <a:t>Time</a:t>
            </a:r>
            <a:r>
              <a:rPr lang="sv-SE" dirty="0"/>
              <a:t> Schedule</a:t>
            </a:r>
          </a:p>
          <a:p>
            <a:endParaRPr lang="sv-SE" dirty="0"/>
          </a:p>
          <a:p>
            <a:r>
              <a:rPr lang="sv-SE" dirty="0"/>
              <a:t>Action plan!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18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sv-SE" altLang="sv-SE" dirty="0">
                <a:latin typeface="Arial" panose="020B0604020202020204" pitchFamily="34" charset="0"/>
              </a:rPr>
              <a:t>A </a:t>
            </a:r>
            <a:r>
              <a:rPr lang="sv-SE" altLang="sv-SE" dirty="0" err="1">
                <a:latin typeface="Arial" panose="020B0604020202020204" pitchFamily="34" charset="0"/>
              </a:rPr>
              <a:t>life</a:t>
            </a:r>
            <a:r>
              <a:rPr lang="sv-SE" altLang="sv-SE" dirty="0">
                <a:latin typeface="Arial" panose="020B0604020202020204" pitchFamily="34" charset="0"/>
              </a:rPr>
              <a:t> long </a:t>
            </a:r>
            <a:r>
              <a:rPr lang="sv-SE" altLang="sv-SE" dirty="0" err="1">
                <a:latin typeface="Arial" panose="020B0604020202020204" pitchFamily="34" charset="0"/>
              </a:rPr>
              <a:t>continuos</a:t>
            </a:r>
            <a:r>
              <a:rPr lang="sv-SE" altLang="sv-SE" dirty="0">
                <a:latin typeface="Arial" panose="020B0604020202020204" pitchFamily="34" charset="0"/>
              </a:rPr>
              <a:t> process </a:t>
            </a:r>
            <a:r>
              <a:rPr lang="sv-SE" altLang="sv-SE" dirty="0" err="1">
                <a:latin typeface="Arial" panose="020B0604020202020204" pitchFamily="34" charset="0"/>
              </a:rPr>
              <a:t>where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you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explore</a:t>
            </a:r>
            <a:r>
              <a:rPr lang="sv-SE" altLang="sv-SE" dirty="0">
                <a:latin typeface="Arial" panose="020B0604020202020204" pitchFamily="34" charset="0"/>
              </a:rPr>
              <a:t>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sv-SE" altLang="sv-SE" dirty="0" err="1">
                <a:latin typeface="Arial" panose="020B0604020202020204" pitchFamily="34" charset="0"/>
              </a:rPr>
              <a:t>Where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you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are</a:t>
            </a:r>
            <a:r>
              <a:rPr lang="sv-SE" altLang="sv-SE" dirty="0">
                <a:latin typeface="Arial" panose="020B0604020202020204" pitchFamily="34" charset="0"/>
              </a:rPr>
              <a:t> in </a:t>
            </a:r>
            <a:r>
              <a:rPr lang="sv-SE" altLang="sv-SE" dirty="0" err="1">
                <a:latin typeface="Arial" panose="020B0604020202020204" pitchFamily="34" charset="0"/>
              </a:rPr>
              <a:t>your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life</a:t>
            </a:r>
            <a:r>
              <a:rPr lang="sv-SE" altLang="sv-SE" dirty="0">
                <a:latin typeface="Arial" panose="020B0604020202020204" pitchFamily="34" charset="0"/>
              </a:rPr>
              <a:t> and </a:t>
            </a:r>
            <a:r>
              <a:rPr lang="sv-SE" altLang="sv-SE" dirty="0" err="1">
                <a:latin typeface="Arial" panose="020B0604020202020204" pitchFamily="34" charset="0"/>
              </a:rPr>
              <a:t>career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sv-SE" altLang="sv-SE" dirty="0" err="1">
                <a:latin typeface="Arial" panose="020B0604020202020204" pitchFamily="34" charset="0"/>
              </a:rPr>
              <a:t>What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you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want</a:t>
            </a:r>
            <a:r>
              <a:rPr lang="sv-SE" altLang="sv-SE" dirty="0">
                <a:latin typeface="Arial" panose="020B0604020202020204" pitchFamily="34" charset="0"/>
              </a:rPr>
              <a:t> to do and </a:t>
            </a:r>
            <a:r>
              <a:rPr lang="sv-SE" altLang="sv-SE" dirty="0" err="1">
                <a:latin typeface="Arial" panose="020B0604020202020204" pitchFamily="34" charset="0"/>
              </a:rPr>
              <a:t>where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you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want</a:t>
            </a:r>
            <a:r>
              <a:rPr lang="sv-SE" altLang="sv-SE" dirty="0">
                <a:latin typeface="Arial" panose="020B0604020202020204" pitchFamily="34" charset="0"/>
              </a:rPr>
              <a:t> to go in the </a:t>
            </a:r>
            <a:r>
              <a:rPr lang="sv-SE" altLang="sv-SE" dirty="0" err="1">
                <a:latin typeface="Arial" panose="020B0604020202020204" pitchFamily="34" charset="0"/>
              </a:rPr>
              <a:t>future</a:t>
            </a:r>
            <a:r>
              <a:rPr lang="sv-SE" altLang="sv-SE" dirty="0">
                <a:latin typeface="Arial" panose="020B0604020202020204" pitchFamily="34" charset="0"/>
              </a:rPr>
              <a:t>    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sv-SE" altLang="sv-SE" dirty="0">
                <a:latin typeface="Arial" panose="020B0604020202020204" pitchFamily="34" charset="0"/>
              </a:rPr>
              <a:t>Set </a:t>
            </a:r>
            <a:r>
              <a:rPr lang="sv-SE" altLang="sv-SE" dirty="0" err="1">
                <a:latin typeface="Arial" panose="020B0604020202020204" pitchFamily="34" charset="0"/>
              </a:rPr>
              <a:t>your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goals</a:t>
            </a:r>
            <a:r>
              <a:rPr lang="sv-SE" altLang="sv-SE" dirty="0">
                <a:latin typeface="Arial" panose="020B0604020202020204" pitchFamily="34" charset="0"/>
              </a:rPr>
              <a:t> and </a:t>
            </a:r>
            <a:r>
              <a:rPr lang="sv-SE" altLang="sv-SE" dirty="0" err="1">
                <a:latin typeface="Arial" panose="020B0604020202020204" pitchFamily="34" charset="0"/>
              </a:rPr>
              <a:t>develop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your</a:t>
            </a:r>
            <a:r>
              <a:rPr lang="sv-SE" altLang="sv-SE" dirty="0">
                <a:latin typeface="Arial" panose="020B0604020202020204" pitchFamily="34" charset="0"/>
              </a:rPr>
              <a:t> actionplan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sz="3600" dirty="0">
              <a:latin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87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do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know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Job </a:t>
            </a:r>
            <a:r>
              <a:rPr lang="sv-SE" dirty="0" err="1"/>
              <a:t>titles</a:t>
            </a:r>
            <a:r>
              <a:rPr lang="sv-SE" dirty="0"/>
              <a:t> and or </a:t>
            </a:r>
            <a:r>
              <a:rPr lang="sv-SE" dirty="0" err="1"/>
              <a:t>academic</a:t>
            </a:r>
            <a:r>
              <a:rPr lang="sv-SE" dirty="0"/>
              <a:t> ranks/</a:t>
            </a:r>
            <a:r>
              <a:rPr lang="sv-SE" dirty="0" err="1"/>
              <a:t>titles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Relevant </a:t>
            </a:r>
            <a:r>
              <a:rPr lang="sv-SE" dirty="0" err="1"/>
              <a:t>Universities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Relevant </a:t>
            </a:r>
            <a:r>
              <a:rPr lang="sv-SE" dirty="0" err="1"/>
              <a:t>Companies</a:t>
            </a:r>
            <a:r>
              <a:rPr lang="sv-SE" dirty="0"/>
              <a:t>, research partners?</a:t>
            </a:r>
          </a:p>
          <a:p>
            <a:pPr lvl="1"/>
            <a:r>
              <a:rPr lang="sv-SE" dirty="0" err="1"/>
              <a:t>Branch</a:t>
            </a:r>
            <a:r>
              <a:rPr lang="sv-SE" dirty="0"/>
              <a:t> and </a:t>
            </a:r>
            <a:r>
              <a:rPr lang="sv-SE" dirty="0" err="1"/>
              <a:t>labour</a:t>
            </a:r>
            <a:r>
              <a:rPr lang="sv-SE" dirty="0"/>
              <a:t> market information? </a:t>
            </a:r>
          </a:p>
          <a:p>
            <a:pPr lvl="1"/>
            <a:r>
              <a:rPr lang="sv-SE" dirty="0" err="1"/>
              <a:t>Geographical</a:t>
            </a:r>
            <a:r>
              <a:rPr lang="sv-SE" dirty="0"/>
              <a:t> </a:t>
            </a:r>
            <a:r>
              <a:rPr lang="sv-SE" dirty="0" err="1"/>
              <a:t>labour</a:t>
            </a:r>
            <a:r>
              <a:rPr lang="sv-SE" dirty="0"/>
              <a:t> market?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44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82DF-F0D8-4C05-89AD-13207B16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Academic</a:t>
            </a:r>
            <a:r>
              <a:rPr lang="sv-SE" dirty="0"/>
              <a:t> ranks/</a:t>
            </a:r>
            <a:r>
              <a:rPr lang="sv-SE" dirty="0" err="1"/>
              <a:t>Titles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EA7A7-DCF6-4414-8B9A-1E0A3E53D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differences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titles</a:t>
            </a:r>
            <a:r>
              <a:rPr lang="sv-SE" dirty="0"/>
              <a:t> and </a:t>
            </a:r>
            <a:r>
              <a:rPr lang="sv-SE" dirty="0" err="1"/>
              <a:t>academic</a:t>
            </a:r>
            <a:r>
              <a:rPr lang="sv-SE" dirty="0"/>
              <a:t> ranks.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not </a:t>
            </a:r>
            <a:r>
              <a:rPr lang="sv-SE" dirty="0" err="1"/>
              <a:t>always</a:t>
            </a:r>
            <a:r>
              <a:rPr lang="sv-SE" dirty="0"/>
              <a:t> </a:t>
            </a:r>
            <a:r>
              <a:rPr lang="sv-SE" dirty="0" err="1"/>
              <a:t>saying</a:t>
            </a:r>
            <a:r>
              <a:rPr lang="sv-SE" dirty="0"/>
              <a:t> </a:t>
            </a:r>
            <a:r>
              <a:rPr lang="sv-SE" dirty="0" err="1"/>
              <a:t>anything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position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. </a:t>
            </a:r>
            <a:r>
              <a:rPr lang="sv-SE" dirty="0" err="1"/>
              <a:t>Sometimes</a:t>
            </a:r>
            <a:r>
              <a:rPr lang="sv-SE" dirty="0"/>
              <a:t> a </a:t>
            </a:r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an </a:t>
            </a:r>
            <a:r>
              <a:rPr lang="sv-SE" dirty="0" err="1"/>
              <a:t>unempoyed</a:t>
            </a:r>
            <a:r>
              <a:rPr lang="sv-SE" dirty="0"/>
              <a:t> Professor. </a:t>
            </a:r>
          </a:p>
          <a:p>
            <a:r>
              <a:rPr lang="sv-SE" dirty="0">
                <a:hlinkClick r:id="rId2" tooltip="Profess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Professor</a:t>
            </a:r>
            <a:r>
              <a:rPr lang="sv-SE" dirty="0"/>
              <a:t> -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both</a:t>
            </a:r>
            <a:r>
              <a:rPr lang="sv-SE" dirty="0"/>
              <a:t> rank and </a:t>
            </a:r>
            <a:r>
              <a:rPr lang="sv-SE" dirty="0" err="1"/>
              <a:t>title</a:t>
            </a:r>
            <a:endParaRPr lang="sv-SE" dirty="0"/>
          </a:p>
          <a:p>
            <a:r>
              <a:rPr lang="sv-SE" dirty="0">
                <a:hlinkClick r:id="rId3" tooltip="Professor emerit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Professor emeritus/ </a:t>
            </a:r>
            <a:r>
              <a:rPr lang="sv-SE" dirty="0" err="1">
                <a:hlinkClick r:id="rId3" tooltip="Professor emerit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emerita</a:t>
            </a:r>
            <a:r>
              <a:rPr lang="sv-SE" dirty="0"/>
              <a:t> </a:t>
            </a:r>
            <a:r>
              <a:rPr lang="sv-SE" dirty="0" err="1"/>
              <a:t>retired</a:t>
            </a:r>
            <a:r>
              <a:rPr lang="sv-SE" dirty="0"/>
              <a:t> or semi-</a:t>
            </a:r>
            <a:r>
              <a:rPr lang="sv-SE" dirty="0" err="1"/>
              <a:t>retired</a:t>
            </a:r>
            <a:r>
              <a:rPr lang="sv-SE" dirty="0"/>
              <a:t> professor. </a:t>
            </a:r>
          </a:p>
          <a:p>
            <a:r>
              <a:rPr lang="sv-SE" dirty="0">
                <a:hlinkClick r:id="rId4" tooltip="Doc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Docent</a:t>
            </a:r>
            <a:r>
              <a:rPr lang="sv-SE" dirty="0"/>
              <a:t> - </a:t>
            </a:r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after</a:t>
            </a:r>
            <a:r>
              <a:rPr lang="sv-SE" dirty="0"/>
              <a:t> a </a:t>
            </a:r>
            <a:r>
              <a:rPr lang="sv-SE" dirty="0" err="1"/>
              <a:t>Phd</a:t>
            </a:r>
            <a:r>
              <a:rPr lang="sv-SE" dirty="0"/>
              <a:t>. </a:t>
            </a:r>
          </a:p>
          <a:p>
            <a:r>
              <a:rPr lang="sv-SE" dirty="0">
                <a:hlinkClick r:id="rId5" tooltip="Lek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Lektor</a:t>
            </a:r>
            <a:r>
              <a:rPr lang="sv-SE" dirty="0"/>
              <a:t> -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both</a:t>
            </a:r>
            <a:r>
              <a:rPr lang="sv-SE" dirty="0"/>
              <a:t> rank and </a:t>
            </a:r>
            <a:r>
              <a:rPr lang="sv-SE" dirty="0" err="1"/>
              <a:t>title</a:t>
            </a:r>
            <a:r>
              <a:rPr lang="sv-SE" dirty="0"/>
              <a:t>. </a:t>
            </a:r>
            <a:r>
              <a:rPr lang="sv-SE" dirty="0" err="1"/>
              <a:t>Teacher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PhD.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a </a:t>
            </a:r>
            <a:r>
              <a:rPr lang="sv-SE" dirty="0" err="1"/>
              <a:t>promoted</a:t>
            </a:r>
            <a:r>
              <a:rPr lang="sv-SE" dirty="0"/>
              <a:t> Adjunkt. </a:t>
            </a:r>
          </a:p>
          <a:p>
            <a:r>
              <a:rPr lang="sv-SE" dirty="0">
                <a:hlinkClick r:id="rId6" tooltip="Dok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Doktor</a:t>
            </a:r>
            <a:r>
              <a:rPr lang="sv-SE" dirty="0"/>
              <a:t> -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title</a:t>
            </a:r>
            <a:r>
              <a:rPr lang="sv-SE" dirty="0"/>
              <a:t>. </a:t>
            </a:r>
          </a:p>
          <a:p>
            <a:r>
              <a:rPr lang="sv-SE" dirty="0">
                <a:hlinkClick r:id="rId7" tooltip="Licentia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Licentiat</a:t>
            </a:r>
            <a:r>
              <a:rPr lang="sv-SE" dirty="0"/>
              <a:t> -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title</a:t>
            </a:r>
            <a:r>
              <a:rPr lang="sv-SE" dirty="0"/>
              <a:t>. </a:t>
            </a:r>
          </a:p>
          <a:p>
            <a:r>
              <a:rPr lang="sv-SE" dirty="0">
                <a:hlinkClick r:id="rId8" tooltip="Doktoran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Doktorand</a:t>
            </a:r>
            <a:r>
              <a:rPr lang="sv-SE" dirty="0"/>
              <a:t> -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title</a:t>
            </a:r>
            <a:r>
              <a:rPr lang="sv-SE" dirty="0"/>
              <a:t> and rank. </a:t>
            </a:r>
            <a:r>
              <a:rPr lang="sv-SE" dirty="0" err="1"/>
              <a:t>Ongoing</a:t>
            </a:r>
            <a:r>
              <a:rPr lang="sv-SE" dirty="0"/>
              <a:t> </a:t>
            </a:r>
            <a:r>
              <a:rPr lang="sv-SE" dirty="0" err="1"/>
              <a:t>Phd</a:t>
            </a:r>
            <a:r>
              <a:rPr lang="sv-SE" dirty="0"/>
              <a:t> studies. </a:t>
            </a:r>
          </a:p>
          <a:p>
            <a:r>
              <a:rPr lang="sv-SE" dirty="0">
                <a:hlinkClick r:id="rId9" tooltip="Adjunkt (lärar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Adjunkt</a:t>
            </a:r>
            <a:r>
              <a:rPr lang="sv-SE" dirty="0"/>
              <a:t> - </a:t>
            </a:r>
            <a:r>
              <a:rPr lang="sv-SE" dirty="0" err="1"/>
              <a:t>both</a:t>
            </a:r>
            <a:r>
              <a:rPr lang="sv-SE" dirty="0"/>
              <a:t> a rank and a </a:t>
            </a:r>
            <a:r>
              <a:rPr lang="sv-SE" dirty="0" err="1"/>
              <a:t>title</a:t>
            </a:r>
            <a:r>
              <a:rPr lang="sv-SE" dirty="0"/>
              <a:t>. Non PhD </a:t>
            </a:r>
            <a:r>
              <a:rPr lang="sv-SE" dirty="0" err="1"/>
              <a:t>teacher</a:t>
            </a:r>
            <a:r>
              <a:rPr lang="sv-SE" dirty="0"/>
              <a:t>.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pedagogy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atitle</a:t>
            </a:r>
            <a:r>
              <a:rPr lang="sv-S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89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2C4B-AAFD-43A5-B84A-E1E02209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Academic</a:t>
            </a:r>
            <a:r>
              <a:rPr lang="sv-SE" dirty="0"/>
              <a:t> Ranks/</a:t>
            </a:r>
            <a:r>
              <a:rPr lang="sv-SE" dirty="0" err="1"/>
              <a:t>Titles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7014-B9D6-4818-8554-51B4BE810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Researcher </a:t>
            </a:r>
            <a:r>
              <a:rPr lang="sv-SE" b="1" dirty="0" err="1"/>
              <a:t>level</a:t>
            </a:r>
            <a:endParaRPr lang="sv-SE" dirty="0"/>
          </a:p>
          <a:p>
            <a:pPr lvl="1"/>
            <a:r>
              <a:rPr lang="sv-SE" dirty="0" err="1"/>
              <a:t>Licentiate</a:t>
            </a:r>
            <a:r>
              <a:rPr lang="sv-SE" dirty="0"/>
              <a:t> (Licentiat)</a:t>
            </a:r>
          </a:p>
          <a:p>
            <a:pPr lvl="1"/>
            <a:r>
              <a:rPr lang="sv-SE" dirty="0" err="1"/>
              <a:t>Doctor</a:t>
            </a:r>
            <a:r>
              <a:rPr lang="sv-SE" dirty="0"/>
              <a:t> (Doktor)</a:t>
            </a:r>
          </a:p>
          <a:p>
            <a:r>
              <a:rPr lang="sv-SE" b="1" dirty="0" err="1"/>
              <a:t>Higher</a:t>
            </a:r>
            <a:r>
              <a:rPr lang="sv-SE" b="1" dirty="0"/>
              <a:t> </a:t>
            </a:r>
            <a:r>
              <a:rPr lang="sv-SE" b="1" dirty="0" err="1"/>
              <a:t>titles</a:t>
            </a:r>
            <a:endParaRPr lang="sv-SE" dirty="0"/>
          </a:p>
          <a:p>
            <a:pPr lvl="1"/>
            <a:r>
              <a:rPr lang="sv-SE" dirty="0"/>
              <a:t>Docent (Docent)</a:t>
            </a:r>
          </a:p>
          <a:p>
            <a:pPr lvl="1"/>
            <a:r>
              <a:rPr lang="sv-SE" dirty="0" err="1"/>
              <a:t>Adjunct</a:t>
            </a:r>
            <a:r>
              <a:rPr lang="sv-SE" dirty="0"/>
              <a:t> Professor (Adjungerad professor)</a:t>
            </a:r>
          </a:p>
          <a:p>
            <a:pPr lvl="1"/>
            <a:r>
              <a:rPr lang="sv-SE" dirty="0" err="1"/>
              <a:t>Lecturer</a:t>
            </a:r>
            <a:r>
              <a:rPr lang="sv-SE" dirty="0"/>
              <a:t> (Adjunkt)</a:t>
            </a:r>
          </a:p>
          <a:p>
            <a:pPr lvl="1"/>
            <a:r>
              <a:rPr lang="sv-SE" dirty="0"/>
              <a:t>Assistant professor (Forskarassistent)</a:t>
            </a:r>
          </a:p>
          <a:p>
            <a:pPr lvl="1"/>
            <a:r>
              <a:rPr lang="sv-SE" dirty="0" err="1"/>
              <a:t>Associate</a:t>
            </a:r>
            <a:r>
              <a:rPr lang="sv-SE" dirty="0"/>
              <a:t> Professor (Lektor)</a:t>
            </a:r>
          </a:p>
          <a:p>
            <a:pPr lvl="1"/>
            <a:r>
              <a:rPr lang="sv-SE" dirty="0" err="1"/>
              <a:t>Postdoc</a:t>
            </a:r>
            <a:r>
              <a:rPr lang="sv-SE" dirty="0"/>
              <a:t> (</a:t>
            </a:r>
            <a:r>
              <a:rPr lang="sv-SE" dirty="0" err="1"/>
              <a:t>Postdok</a:t>
            </a:r>
            <a:r>
              <a:rPr lang="sv-SE" dirty="0"/>
              <a:t>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94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0D1A-8127-425A-9279-FD27CB31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Academic</a:t>
            </a:r>
            <a:r>
              <a:rPr lang="sv-SE" dirty="0"/>
              <a:t> Ranks/</a:t>
            </a:r>
            <a:r>
              <a:rPr lang="sv-SE" dirty="0" err="1"/>
              <a:t>Titles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7BB88-4C6B-43C0-8A88-71E9BC983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titles</a:t>
            </a:r>
            <a:r>
              <a:rPr lang="sv-SE" dirty="0"/>
              <a:t> (</a:t>
            </a:r>
            <a:r>
              <a:rPr lang="sv-SE" dirty="0" err="1"/>
              <a:t>some</a:t>
            </a:r>
            <a:r>
              <a:rPr lang="sv-SE" dirty="0"/>
              <a:t> variation)</a:t>
            </a:r>
          </a:p>
          <a:p>
            <a:pPr lvl="1"/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Faculty</a:t>
            </a:r>
            <a:r>
              <a:rPr lang="sv-SE" dirty="0"/>
              <a:t> (Prefekt or Dean)</a:t>
            </a:r>
          </a:p>
          <a:p>
            <a:pPr lvl="1"/>
            <a:r>
              <a:rPr lang="sv-SE" dirty="0" err="1"/>
              <a:t>Deputy</a:t>
            </a:r>
            <a:r>
              <a:rPr lang="sv-SE" dirty="0"/>
              <a:t> </a:t>
            </a:r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Faculty</a:t>
            </a:r>
            <a:r>
              <a:rPr lang="sv-SE" dirty="0"/>
              <a:t> (Proprefekt)</a:t>
            </a:r>
          </a:p>
          <a:p>
            <a:pPr lvl="1"/>
            <a:r>
              <a:rPr lang="sv-SE" dirty="0"/>
              <a:t>Professor (Professor)</a:t>
            </a:r>
          </a:p>
          <a:p>
            <a:pPr lvl="1"/>
            <a:r>
              <a:rPr lang="sv-SE" dirty="0"/>
              <a:t>Professor Emeritus (Professor Emeritus)</a:t>
            </a:r>
          </a:p>
          <a:p>
            <a:pPr lvl="1"/>
            <a:r>
              <a:rPr lang="sv-SE" dirty="0" err="1"/>
              <a:t>Deputy</a:t>
            </a:r>
            <a:r>
              <a:rPr lang="sv-SE" dirty="0"/>
              <a:t> or Vice President (Prorektor)</a:t>
            </a:r>
          </a:p>
          <a:p>
            <a:pPr lvl="1"/>
            <a:r>
              <a:rPr lang="sv-SE" dirty="0"/>
              <a:t>President (Rektor)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err="1"/>
              <a:t>Practice</a:t>
            </a:r>
            <a:r>
              <a:rPr lang="sv-SE" sz="4000" dirty="0"/>
              <a:t> drill - </a:t>
            </a:r>
            <a:r>
              <a:rPr lang="sv-SE" sz="4000" dirty="0" err="1"/>
              <a:t>Homework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Go to Monster.com and/or academicpositions.eu and </a:t>
            </a:r>
            <a:r>
              <a:rPr lang="sv-SE" dirty="0" err="1"/>
              <a:t>find</a:t>
            </a:r>
            <a:r>
              <a:rPr lang="sv-SE" dirty="0"/>
              <a:t> the 100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interesting</a:t>
            </a:r>
            <a:r>
              <a:rPr lang="sv-SE" dirty="0"/>
              <a:t> </a:t>
            </a:r>
            <a:r>
              <a:rPr lang="sv-SE" dirty="0" err="1"/>
              <a:t>job</a:t>
            </a:r>
            <a:r>
              <a:rPr lang="sv-SE" dirty="0"/>
              <a:t> </a:t>
            </a:r>
            <a:r>
              <a:rPr lang="sv-SE" dirty="0" err="1"/>
              <a:t>advertisments</a:t>
            </a:r>
            <a:endParaRPr lang="sv-SE" dirty="0"/>
          </a:p>
          <a:p>
            <a:pPr lvl="1"/>
            <a:r>
              <a:rPr lang="sv-SE" u="sng" dirty="0" err="1"/>
              <a:t>Dont</a:t>
            </a:r>
            <a:r>
              <a:rPr lang="sv-SE" u="sng" dirty="0"/>
              <a:t> start by </a:t>
            </a:r>
            <a:r>
              <a:rPr lang="sv-SE" u="sng" dirty="0" err="1"/>
              <a:t>reading</a:t>
            </a:r>
            <a:r>
              <a:rPr lang="sv-SE" u="sng" dirty="0"/>
              <a:t> the </a:t>
            </a:r>
            <a:r>
              <a:rPr lang="sv-SE" u="sng" dirty="0" err="1"/>
              <a:t>requirements</a:t>
            </a:r>
            <a:endParaRPr lang="sv-SE" u="sng" dirty="0"/>
          </a:p>
          <a:p>
            <a:pPr lvl="1"/>
            <a:endParaRPr lang="sv-SE" dirty="0"/>
          </a:p>
          <a:p>
            <a:r>
              <a:rPr lang="sv-SE" dirty="0" err="1"/>
              <a:t>Conclusions</a:t>
            </a:r>
            <a:endParaRPr lang="sv-SE" dirty="0"/>
          </a:p>
          <a:p>
            <a:pPr lvl="1"/>
            <a:r>
              <a:rPr lang="sv-SE" dirty="0" err="1"/>
              <a:t>Branch</a:t>
            </a:r>
            <a:r>
              <a:rPr lang="sv-SE" dirty="0"/>
              <a:t>, </a:t>
            </a:r>
            <a:r>
              <a:rPr lang="sv-SE" dirty="0" err="1"/>
              <a:t>Universities</a:t>
            </a:r>
            <a:r>
              <a:rPr lang="sv-SE" dirty="0"/>
              <a:t> and </a:t>
            </a:r>
            <a:r>
              <a:rPr lang="sv-SE" dirty="0" err="1"/>
              <a:t>companies</a:t>
            </a:r>
            <a:endParaRPr lang="sv-SE" dirty="0"/>
          </a:p>
          <a:p>
            <a:pPr lvl="1"/>
            <a:r>
              <a:rPr lang="sv-SE" dirty="0"/>
              <a:t>Research areas/</a:t>
            </a:r>
            <a:r>
              <a:rPr lang="sv-SE" dirty="0" err="1"/>
              <a:t>departments</a:t>
            </a:r>
            <a:endParaRPr lang="sv-SE" dirty="0"/>
          </a:p>
          <a:p>
            <a:pPr lvl="1"/>
            <a:r>
              <a:rPr lang="sv-SE" dirty="0"/>
              <a:t>Products or Services</a:t>
            </a:r>
          </a:p>
          <a:p>
            <a:pPr lvl="1"/>
            <a:r>
              <a:rPr lang="sv-SE" dirty="0"/>
              <a:t>Job or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titles</a:t>
            </a:r>
            <a:endParaRPr lang="sv-SE" dirty="0"/>
          </a:p>
          <a:p>
            <a:pPr lvl="1"/>
            <a:r>
              <a:rPr lang="sv-SE" dirty="0" err="1"/>
              <a:t>Locations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 err="1"/>
              <a:t>Use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plan and </a:t>
            </a:r>
            <a:r>
              <a:rPr lang="sv-SE" dirty="0" err="1"/>
              <a:t>jobhunt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146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err="1"/>
              <a:t>Practice</a:t>
            </a:r>
            <a:r>
              <a:rPr lang="sv-SE" sz="4000" dirty="0"/>
              <a:t> drill - </a:t>
            </a:r>
            <a:r>
              <a:rPr lang="sv-SE" sz="4000" dirty="0" err="1"/>
              <a:t>Homework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dirty="0"/>
              <a:t>For a </a:t>
            </a:r>
            <a:r>
              <a:rPr lang="sv-SE" dirty="0" err="1"/>
              <a:t>career</a:t>
            </a:r>
            <a:r>
              <a:rPr lang="sv-SE" dirty="0"/>
              <a:t> in the private/public </a:t>
            </a:r>
            <a:r>
              <a:rPr lang="sv-SE" dirty="0" err="1"/>
              <a:t>sector</a:t>
            </a:r>
            <a:r>
              <a:rPr lang="sv-SE" dirty="0"/>
              <a:t>:</a:t>
            </a:r>
          </a:p>
          <a:p>
            <a:endParaRPr lang="sv-SE" dirty="0"/>
          </a:p>
          <a:p>
            <a:r>
              <a:rPr lang="sv-SE" dirty="0"/>
              <a:t>Go to a </a:t>
            </a:r>
            <a:r>
              <a:rPr lang="sv-SE" dirty="0" err="1"/>
              <a:t>company</a:t>
            </a:r>
            <a:r>
              <a:rPr lang="sv-SE" dirty="0"/>
              <a:t> </a:t>
            </a:r>
            <a:r>
              <a:rPr lang="sv-SE" dirty="0" err="1"/>
              <a:t>database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</a:t>
            </a:r>
          </a:p>
          <a:p>
            <a:pPr lvl="1"/>
            <a:r>
              <a:rPr lang="sv-SE" dirty="0"/>
              <a:t> </a:t>
            </a:r>
            <a:r>
              <a:rPr lang="sv-SE" dirty="0">
                <a:hlinkClick r:id="rId2"/>
              </a:rPr>
              <a:t>www.europages.com</a:t>
            </a:r>
            <a:endParaRPr lang="sv-SE" dirty="0"/>
          </a:p>
          <a:p>
            <a:pPr lvl="1"/>
            <a:r>
              <a:rPr lang="sv-SE" dirty="0">
                <a:hlinkClick r:id="rId3"/>
              </a:rPr>
              <a:t>www.allabolag.se</a:t>
            </a:r>
            <a:r>
              <a:rPr lang="sv-SE" dirty="0"/>
              <a:t> </a:t>
            </a:r>
          </a:p>
          <a:p>
            <a:pPr lvl="1"/>
            <a:r>
              <a:rPr lang="sv-SE" dirty="0">
                <a:hlinkClick r:id="rId4"/>
              </a:rPr>
              <a:t>www.offentliglistan.se</a:t>
            </a:r>
            <a:r>
              <a:rPr lang="sv-SE" dirty="0"/>
              <a:t> (Public </a:t>
            </a:r>
            <a:r>
              <a:rPr lang="sv-SE" dirty="0" err="1"/>
              <a:t>sector</a:t>
            </a:r>
            <a:r>
              <a:rPr lang="sv-SE" dirty="0"/>
              <a:t> in Sweden)</a:t>
            </a:r>
          </a:p>
          <a:p>
            <a:pPr lvl="1"/>
            <a:endParaRPr lang="sv-SE" dirty="0"/>
          </a:p>
          <a:p>
            <a:endParaRPr lang="sv-SE" dirty="0"/>
          </a:p>
          <a:p>
            <a:r>
              <a:rPr lang="sv-SE" dirty="0"/>
              <a:t>Look for organisations;</a:t>
            </a:r>
          </a:p>
          <a:p>
            <a:pPr lvl="1"/>
            <a:r>
              <a:rPr lang="sv-SE" dirty="0" err="1"/>
              <a:t>Branch</a:t>
            </a:r>
            <a:endParaRPr lang="sv-SE" dirty="0"/>
          </a:p>
          <a:p>
            <a:pPr lvl="1"/>
            <a:r>
              <a:rPr lang="sv-SE" dirty="0"/>
              <a:t>Areas/</a:t>
            </a:r>
            <a:r>
              <a:rPr lang="sv-SE" dirty="0" err="1"/>
              <a:t>departments</a:t>
            </a:r>
            <a:endParaRPr lang="sv-SE" dirty="0"/>
          </a:p>
          <a:p>
            <a:pPr lvl="1"/>
            <a:r>
              <a:rPr lang="sv-SE" dirty="0"/>
              <a:t>Products or Services</a:t>
            </a:r>
          </a:p>
          <a:p>
            <a:pPr lvl="1"/>
            <a:r>
              <a:rPr lang="sv-SE" dirty="0"/>
              <a:t>Job </a:t>
            </a:r>
            <a:r>
              <a:rPr lang="sv-SE" dirty="0" err="1"/>
              <a:t>titles</a:t>
            </a:r>
            <a:endParaRPr lang="sv-SE" dirty="0"/>
          </a:p>
          <a:p>
            <a:pPr lvl="1"/>
            <a:r>
              <a:rPr lang="sv-SE" dirty="0" err="1"/>
              <a:t>Locations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 err="1"/>
              <a:t>Use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plan and </a:t>
            </a:r>
            <a:r>
              <a:rPr lang="sv-SE" dirty="0" err="1"/>
              <a:t>jobhunt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34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err="1"/>
              <a:t>Practice</a:t>
            </a:r>
            <a:r>
              <a:rPr lang="sv-SE" sz="4000" dirty="0"/>
              <a:t> drill - </a:t>
            </a:r>
            <a:r>
              <a:rPr lang="sv-SE" sz="4000" dirty="0" err="1"/>
              <a:t>Homework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For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career</a:t>
            </a:r>
            <a:r>
              <a:rPr lang="sv-SE" dirty="0"/>
              <a:t>:</a:t>
            </a:r>
          </a:p>
          <a:p>
            <a:endParaRPr lang="sv-SE" dirty="0"/>
          </a:p>
          <a:p>
            <a:r>
              <a:rPr lang="sv-SE" dirty="0"/>
              <a:t>Google for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Universites</a:t>
            </a:r>
            <a:r>
              <a:rPr lang="sv-SE" dirty="0"/>
              <a:t> list or </a:t>
            </a:r>
            <a:r>
              <a:rPr lang="sv-SE" dirty="0" err="1"/>
              <a:t>Universities</a:t>
            </a:r>
            <a:r>
              <a:rPr lang="sv-SE" dirty="0"/>
              <a:t> in </a:t>
            </a:r>
            <a:r>
              <a:rPr lang="sv-SE" dirty="0" err="1"/>
              <a:t>sweden</a:t>
            </a:r>
            <a:r>
              <a:rPr lang="sv-SE" dirty="0"/>
              <a:t>/</a:t>
            </a:r>
            <a:r>
              <a:rPr lang="sv-SE" dirty="0" err="1"/>
              <a:t>europe</a:t>
            </a:r>
            <a:r>
              <a:rPr lang="sv-SE" dirty="0"/>
              <a:t>/</a:t>
            </a:r>
            <a:r>
              <a:rPr lang="sv-SE" dirty="0" err="1"/>
              <a:t>globally</a:t>
            </a:r>
            <a:endParaRPr lang="sv-SE" dirty="0"/>
          </a:p>
          <a:p>
            <a:endParaRPr lang="sv-SE" dirty="0"/>
          </a:p>
          <a:p>
            <a:r>
              <a:rPr lang="sv-SE" dirty="0"/>
              <a:t>Look for </a:t>
            </a:r>
            <a:r>
              <a:rPr lang="sv-SE" dirty="0" err="1"/>
              <a:t>Universities</a:t>
            </a:r>
            <a:r>
              <a:rPr lang="sv-SE" dirty="0"/>
              <a:t> </a:t>
            </a:r>
            <a:r>
              <a:rPr lang="sv-SE" dirty="0" err="1"/>
              <a:t>focused</a:t>
            </a:r>
            <a:r>
              <a:rPr lang="sv-SE" dirty="0"/>
              <a:t> on</a:t>
            </a:r>
          </a:p>
          <a:p>
            <a:pPr lvl="1"/>
            <a:r>
              <a:rPr lang="sv-SE" dirty="0" err="1"/>
              <a:t>Your</a:t>
            </a:r>
            <a:r>
              <a:rPr lang="sv-SE" dirty="0"/>
              <a:t> Research</a:t>
            </a:r>
          </a:p>
          <a:p>
            <a:pPr lvl="1"/>
            <a:r>
              <a:rPr lang="sv-SE" dirty="0"/>
              <a:t>Areas/</a:t>
            </a:r>
            <a:r>
              <a:rPr lang="sv-SE" dirty="0" err="1"/>
              <a:t>departments</a:t>
            </a:r>
            <a:endParaRPr lang="sv-SE" dirty="0"/>
          </a:p>
          <a:p>
            <a:pPr lvl="1"/>
            <a:r>
              <a:rPr lang="sv-SE" dirty="0"/>
              <a:t>Products or Services</a:t>
            </a:r>
          </a:p>
          <a:p>
            <a:pPr lvl="1"/>
            <a:r>
              <a:rPr lang="sv-SE" dirty="0"/>
              <a:t>Job </a:t>
            </a:r>
            <a:r>
              <a:rPr lang="sv-SE" dirty="0" err="1"/>
              <a:t>titles</a:t>
            </a:r>
            <a:r>
              <a:rPr lang="sv-SE" dirty="0"/>
              <a:t> and </a:t>
            </a:r>
            <a:r>
              <a:rPr lang="sv-SE" dirty="0" err="1"/>
              <a:t>locations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 err="1"/>
              <a:t>Use</a:t>
            </a:r>
            <a:r>
              <a:rPr lang="sv-SE" dirty="0"/>
              <a:t> the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plan and </a:t>
            </a:r>
            <a:r>
              <a:rPr lang="sv-SE" dirty="0" err="1"/>
              <a:t>jobhunt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04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dirty="0" err="1"/>
              <a:t>Useful</a:t>
            </a:r>
            <a:r>
              <a:rPr lang="sv-SE" altLang="sv-SE" sz="4000" dirty="0"/>
              <a:t> </a:t>
            </a:r>
            <a:r>
              <a:rPr lang="sv-SE" altLang="sv-SE" sz="4000" dirty="0" err="1"/>
              <a:t>links</a:t>
            </a:r>
            <a:endParaRPr lang="en-US" altLang="sv-SE" sz="40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rId2"/>
              </a:rPr>
              <a:t>www.ju.se/careercenter</a:t>
            </a:r>
            <a:r>
              <a:rPr lang="sv-SE" sz="2800" dirty="0">
                <a:latin typeface="Arial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sv-SE" sz="2400" dirty="0">
                <a:latin typeface="Arial" charset="0"/>
              </a:rPr>
              <a:t>Company </a:t>
            </a:r>
            <a:r>
              <a:rPr lang="sv-SE" sz="2400" dirty="0" err="1">
                <a:latin typeface="Arial" charset="0"/>
              </a:rPr>
              <a:t>databases</a:t>
            </a:r>
            <a:endParaRPr lang="sv-SE" sz="2400" dirty="0">
              <a:latin typeface="Arial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sv-SE" dirty="0">
                <a:latin typeface="Arial" charset="0"/>
              </a:rPr>
              <a:t>Job portals / Miniguide</a:t>
            </a:r>
            <a:endParaRPr lang="sv-SE" sz="24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sv-SE" sz="28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</a:rPr>
              <a:t>Science parks</a:t>
            </a:r>
          </a:p>
          <a:p>
            <a:pPr lvl="1">
              <a:lnSpc>
                <a:spcPct val="80000"/>
              </a:lnSpc>
              <a:defRPr/>
            </a:pPr>
            <a:r>
              <a:rPr lang="sv-SE" sz="2400" dirty="0">
                <a:latin typeface="Arial" charset="0"/>
                <a:hlinkClick r:id="rId3"/>
              </a:rPr>
              <a:t>www.sciencepark.se</a:t>
            </a:r>
            <a:r>
              <a:rPr lang="sv-SE" sz="2400" dirty="0">
                <a:latin typeface="Arial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sv-SE" sz="2400" dirty="0">
                <a:latin typeface="Arial" charset="0"/>
                <a:hlinkClick r:id="rId4"/>
              </a:rPr>
              <a:t>www.sisp.se</a:t>
            </a:r>
            <a:endParaRPr lang="sv-SE" sz="2400" dirty="0">
              <a:latin typeface="Arial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sv-SE" dirty="0">
                <a:latin typeface="Arial" pitchFamily="34" charset="0"/>
                <a:hlinkClick r:id="rId5"/>
              </a:rPr>
              <a:t>www.unesco.org/new/en/natural-sciences/science-technology/university-industry-partnerships/science-parks-around-the-world/</a:t>
            </a:r>
            <a:endParaRPr lang="sv-SE" dirty="0">
              <a:latin typeface="Arial" pitchFamily="34" charset="0"/>
            </a:endParaRPr>
          </a:p>
          <a:p>
            <a:pPr lvl="1">
              <a:lnSpc>
                <a:spcPct val="80000"/>
              </a:lnSpc>
              <a:defRPr/>
            </a:pPr>
            <a:endParaRPr lang="sv-SE" sz="2400" dirty="0">
              <a:latin typeface="Arial" charset="0"/>
            </a:endParaRPr>
          </a:p>
          <a:p>
            <a:pPr lvl="1">
              <a:lnSpc>
                <a:spcPct val="80000"/>
              </a:lnSpc>
              <a:defRPr/>
            </a:pPr>
            <a:endParaRPr lang="sv-SE" sz="24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sv-SE" sz="2800" dirty="0">
                <a:latin typeface="Arial" charset="0"/>
              </a:rPr>
              <a:t>For </a:t>
            </a:r>
            <a:r>
              <a:rPr lang="sv-SE" sz="2800" dirty="0" err="1">
                <a:latin typeface="Arial" charset="0"/>
              </a:rPr>
              <a:t>jobs</a:t>
            </a:r>
            <a:r>
              <a:rPr lang="sv-SE" sz="2800" dirty="0">
                <a:latin typeface="Arial" charset="0"/>
              </a:rPr>
              <a:t> in Sweden and </a:t>
            </a:r>
            <a:r>
              <a:rPr lang="sv-SE" sz="2800" dirty="0" err="1">
                <a:latin typeface="Arial" charset="0"/>
              </a:rPr>
              <a:t>Europe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rId6"/>
              </a:rPr>
              <a:t>www.eures.europa.eu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95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b="1" dirty="0" err="1">
                <a:latin typeface="Arial" panose="020B0604020202020204" pitchFamily="34" charset="0"/>
              </a:rPr>
              <a:t>Academic</a:t>
            </a:r>
            <a:r>
              <a:rPr lang="sv-SE" altLang="sv-SE" sz="4000" b="1" dirty="0">
                <a:latin typeface="Arial" panose="020B0604020202020204" pitchFamily="34" charset="0"/>
              </a:rPr>
              <a:t> Positions - LINKS</a:t>
            </a:r>
            <a:endParaRPr lang="en-US" altLang="sv-SE" sz="4000" b="1" dirty="0">
              <a:latin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2"/>
              </a:rPr>
              <a:t>www.academicpositions.se</a:t>
            </a:r>
            <a:endParaRPr lang="sv-SE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3"/>
              </a:rPr>
              <a:t>www.academicpositions.eu</a:t>
            </a:r>
            <a:endParaRPr lang="sv-SE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4"/>
              </a:rPr>
              <a:t>www.academicpositions.com</a:t>
            </a:r>
            <a:endParaRPr lang="sv-SE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sv-SE" sz="28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5"/>
              </a:rPr>
              <a:t>www.universitetslararen.se/platsannonser/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6"/>
              </a:rPr>
              <a:t>www.universitetsjobb.se</a:t>
            </a:r>
            <a:endParaRPr lang="sv-SE" sz="28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7"/>
              </a:rPr>
              <a:t>www.akademikerjobb.se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8"/>
              </a:rPr>
              <a:t>https://universitetsvakanser.se/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9"/>
              </a:rPr>
              <a:t>www.timeshighereducation.com/unijobs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10"/>
              </a:rPr>
              <a:t>www.higheredjobs.com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11"/>
              </a:rPr>
              <a:t>www.indeed.com/q-International-Faculty-Position-jobs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12"/>
              </a:rPr>
              <a:t>www.globalacademyjobs.com/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13"/>
              </a:rPr>
              <a:t>www.eui.eu/ProgrammesAndFellowships/AcademicCareersObservatory/JobFundingResources/InternationalJobDatabases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45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b="1" dirty="0" err="1">
                <a:latin typeface="Arial" panose="020B0604020202020204" pitchFamily="34" charset="0"/>
              </a:rPr>
              <a:t>Useful</a:t>
            </a:r>
            <a:r>
              <a:rPr lang="sv-SE" altLang="sv-SE" sz="4000" b="1" dirty="0">
                <a:latin typeface="Arial" panose="020B0604020202020204" pitchFamily="34" charset="0"/>
              </a:rPr>
              <a:t> Links</a:t>
            </a:r>
            <a:endParaRPr lang="en-US" altLang="sv-SE" sz="4000" b="1" dirty="0">
              <a:latin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</a:rPr>
              <a:t>Chambers </a:t>
            </a:r>
            <a:r>
              <a:rPr lang="sv-SE" sz="2800" dirty="0" err="1">
                <a:latin typeface="Arial" charset="0"/>
              </a:rPr>
              <a:t>of</a:t>
            </a:r>
            <a:r>
              <a:rPr lang="sv-SE" sz="2800" dirty="0">
                <a:latin typeface="Arial" charset="0"/>
              </a:rPr>
              <a:t> Commerce</a:t>
            </a:r>
            <a:endParaRPr lang="sv-SE" sz="2800" dirty="0">
              <a:latin typeface="Arial" charset="0"/>
              <a:hlinkClick r:id="" action="ppaction://noaction"/>
            </a:endParaRPr>
          </a:p>
          <a:p>
            <a:pPr>
              <a:lnSpc>
                <a:spcPct val="80000"/>
              </a:lnSpc>
              <a:defRPr/>
            </a:pPr>
            <a:r>
              <a:rPr lang="sv-SE" dirty="0">
                <a:latin typeface="Arial" charset="0"/>
                <a:hlinkClick r:id="rId2"/>
              </a:rPr>
              <a:t>www.swedishchambers.se</a:t>
            </a:r>
            <a:endParaRPr lang="sv-SE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rId3"/>
              </a:rPr>
              <a:t>www.chambertrade.com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</a:rPr>
              <a:t>International </a:t>
            </a:r>
            <a:r>
              <a:rPr lang="sv-SE" sz="2800" dirty="0" err="1">
                <a:latin typeface="Arial" charset="0"/>
              </a:rPr>
              <a:t>Databases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rId4"/>
              </a:rPr>
              <a:t>http://se.kompass.com/en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rId5"/>
              </a:rPr>
              <a:t>http://www.europages.com/</a:t>
            </a:r>
            <a:endParaRPr lang="sv-SE" sz="2800" dirty="0">
              <a:latin typeface="Arial" charset="0"/>
              <a:hlinkClick r:id="" action="ppaction://noaction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  <a:hlinkClick r:id="" action="ppaction://noaction"/>
              </a:rPr>
              <a:t>http</a:t>
            </a:r>
            <a:r>
              <a:rPr lang="sv-SE" sz="2800" dirty="0">
                <a:latin typeface="Arial" charset="0"/>
                <a:hlinkClick r:id="rId6"/>
              </a:rPr>
              <a:t>://researchguides.library.tufts.edu/CompanyResearch</a:t>
            </a: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52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altLang="sv-SE" dirty="0" err="1">
                <a:latin typeface="Arial" panose="020B0604020202020204" pitchFamily="34" charset="0"/>
              </a:rPr>
              <a:t>Some</a:t>
            </a:r>
            <a:r>
              <a:rPr lang="sv-SE" altLang="sv-SE" dirty="0">
                <a:latin typeface="Arial" panose="020B0604020202020204" pitchFamily="34" charset="0"/>
              </a:rPr>
              <a:t> different </a:t>
            </a:r>
            <a:r>
              <a:rPr lang="sv-SE" altLang="sv-SE" dirty="0" err="1">
                <a:latin typeface="Arial" panose="020B0604020202020204" pitchFamily="34" charset="0"/>
              </a:rPr>
              <a:t>viewpoints</a:t>
            </a:r>
            <a:r>
              <a:rPr lang="sv-SE" altLang="sv-SE" dirty="0">
                <a:latin typeface="Arial" panose="020B0604020202020204" pitchFamily="34" charset="0"/>
              </a:rPr>
              <a:t>?</a:t>
            </a:r>
          </a:p>
          <a:p>
            <a:pPr marL="0" indent="0">
              <a:spcBef>
                <a:spcPct val="20000"/>
              </a:spcBef>
              <a:buNone/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sv-SE" altLang="sv-SE" dirty="0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sv-SE" altLang="sv-SE" dirty="0" err="1">
                <a:latin typeface="Arial" panose="020B0604020202020204" pitchFamily="34" charset="0"/>
              </a:rPr>
              <a:t>What</a:t>
            </a:r>
            <a:r>
              <a:rPr lang="sv-SE" altLang="sv-SE" dirty="0">
                <a:latin typeface="Arial" panose="020B0604020202020204" pitchFamily="34" charset="0"/>
              </a:rPr>
              <a:t> is </a:t>
            </a:r>
            <a:r>
              <a:rPr lang="sv-SE" altLang="sv-SE" dirty="0" err="1">
                <a:latin typeface="Arial" panose="020B0604020202020204" pitchFamily="34" charset="0"/>
              </a:rPr>
              <a:t>Career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Development</a:t>
            </a:r>
            <a:r>
              <a:rPr lang="sv-SE" altLang="sv-SE" dirty="0">
                <a:latin typeface="Arial" panose="020B0604020202020204" pitchFamily="34" charset="0"/>
              </a:rPr>
              <a:t> for </a:t>
            </a:r>
            <a:r>
              <a:rPr lang="sv-SE" altLang="sv-SE" dirty="0" err="1">
                <a:latin typeface="Arial" panose="020B0604020202020204" pitchFamily="34" charset="0"/>
              </a:rPr>
              <a:t>you</a:t>
            </a:r>
            <a:r>
              <a:rPr lang="sv-SE" altLang="sv-SE" dirty="0">
                <a:latin typeface="Arial" panose="020B0604020202020204" pitchFamily="34" charset="0"/>
              </a:rPr>
              <a:t>?</a:t>
            </a: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dirty="0">
              <a:latin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sv-SE" altLang="sv-SE" sz="3600" dirty="0">
              <a:latin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28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dirty="0"/>
              <a:t>Labour Market information</a:t>
            </a:r>
            <a:endParaRPr lang="en-US" altLang="sv-SE" sz="40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v-SE" sz="2800" dirty="0">
                <a:latin typeface="Arial" charset="0"/>
              </a:rPr>
              <a:t>Google for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v-SE" sz="2400" dirty="0">
                <a:latin typeface="Arial" charset="0"/>
              </a:rPr>
              <a:t>Country </a:t>
            </a:r>
            <a:r>
              <a:rPr lang="sv-SE" sz="2400" dirty="0" err="1">
                <a:latin typeface="Arial" charset="0"/>
              </a:rPr>
              <a:t>specific</a:t>
            </a:r>
            <a:r>
              <a:rPr lang="sv-SE" sz="2400" dirty="0">
                <a:latin typeface="Arial" charset="0"/>
              </a:rPr>
              <a:t> Labour Market Information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sv-SE" dirty="0">
                <a:latin typeface="Arial" charset="0"/>
              </a:rPr>
              <a:t>For </a:t>
            </a:r>
            <a:r>
              <a:rPr lang="sv-SE" dirty="0" err="1">
                <a:latin typeface="Arial" charset="0"/>
              </a:rPr>
              <a:t>Europe</a:t>
            </a:r>
            <a:r>
              <a:rPr lang="sv-SE" dirty="0">
                <a:latin typeface="Arial" charset="0"/>
              </a:rPr>
              <a:t>, </a:t>
            </a:r>
            <a:r>
              <a:rPr lang="sv-SE" dirty="0" err="1">
                <a:latin typeface="Arial" charset="0"/>
              </a:rPr>
              <a:t>see</a:t>
            </a:r>
            <a:r>
              <a:rPr lang="sv-SE" dirty="0">
                <a:latin typeface="Arial" charset="0"/>
              </a:rPr>
              <a:t> </a:t>
            </a:r>
            <a:r>
              <a:rPr lang="sv-SE" dirty="0">
                <a:latin typeface="Arial" charset="0"/>
                <a:hlinkClick r:id="rId2"/>
              </a:rPr>
              <a:t>www.eures.europa.eu</a:t>
            </a:r>
            <a:endParaRPr lang="sv-SE" sz="24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sv-SE" sz="2400" dirty="0">
                <a:latin typeface="Arial" charset="0"/>
              </a:rPr>
              <a:t>Country </a:t>
            </a:r>
            <a:r>
              <a:rPr lang="sv-SE" sz="2400" dirty="0" err="1">
                <a:latin typeface="Arial" charset="0"/>
              </a:rPr>
              <a:t>specific</a:t>
            </a:r>
            <a:r>
              <a:rPr lang="sv-SE" sz="2400" dirty="0">
                <a:latin typeface="Arial" charset="0"/>
              </a:rPr>
              <a:t> Company/University </a:t>
            </a:r>
            <a:r>
              <a:rPr lang="sv-SE" sz="2400" dirty="0" err="1">
                <a:latin typeface="Arial" charset="0"/>
              </a:rPr>
              <a:t>databases</a:t>
            </a:r>
            <a:endParaRPr lang="sv-SE" sz="24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sv-SE" sz="24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65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steps -</a:t>
            </a:r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endParaRPr lang="sv-SE" dirty="0"/>
          </a:p>
          <a:p>
            <a:endParaRPr lang="sv-SE" dirty="0"/>
          </a:p>
          <a:p>
            <a:r>
              <a:rPr lang="sv-SE" dirty="0"/>
              <a:t>Information</a:t>
            </a:r>
          </a:p>
          <a:p>
            <a:endParaRPr lang="sv-SE" dirty="0"/>
          </a:p>
          <a:p>
            <a:r>
              <a:rPr lang="sv-SE" b="1" u="sng" dirty="0" err="1"/>
              <a:t>Time</a:t>
            </a:r>
            <a:r>
              <a:rPr lang="sv-SE" b="1" u="sng" dirty="0"/>
              <a:t> Schedule</a:t>
            </a:r>
          </a:p>
          <a:p>
            <a:endParaRPr lang="sv-SE" dirty="0"/>
          </a:p>
          <a:p>
            <a:r>
              <a:rPr lang="sv-SE" dirty="0"/>
              <a:t>Action plan!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37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2"/>
            <a:endParaRPr lang="sv-SE" dirty="0"/>
          </a:p>
          <a:p>
            <a:r>
              <a:rPr lang="sv-SE" dirty="0" err="1"/>
              <a:t>Apply</a:t>
            </a:r>
            <a:r>
              <a:rPr lang="sv-SE" dirty="0"/>
              <a:t> for </a:t>
            </a:r>
            <a:r>
              <a:rPr lang="sv-SE" dirty="0" err="1"/>
              <a:t>advertised</a:t>
            </a:r>
            <a:r>
              <a:rPr lang="sv-SE" dirty="0"/>
              <a:t> </a:t>
            </a:r>
            <a:r>
              <a:rPr lang="sv-SE" dirty="0" err="1"/>
              <a:t>jobs</a:t>
            </a:r>
            <a:r>
              <a:rPr lang="sv-SE" dirty="0"/>
              <a:t>?</a:t>
            </a:r>
          </a:p>
          <a:p>
            <a:endParaRPr lang="sv-SE" dirty="0"/>
          </a:p>
          <a:p>
            <a:r>
              <a:rPr lang="sv-SE" dirty="0"/>
              <a:t>Contact </a:t>
            </a:r>
            <a:r>
              <a:rPr lang="sv-SE" dirty="0" err="1"/>
              <a:t>companies</a:t>
            </a:r>
            <a:r>
              <a:rPr lang="sv-SE" dirty="0"/>
              <a:t>/</a:t>
            </a:r>
            <a:r>
              <a:rPr lang="sv-SE" dirty="0" err="1"/>
              <a:t>universities</a:t>
            </a:r>
            <a:r>
              <a:rPr lang="sv-SE" dirty="0"/>
              <a:t>?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Alert my </a:t>
            </a:r>
            <a:r>
              <a:rPr lang="sv-SE" dirty="0" err="1"/>
              <a:t>contacts</a:t>
            </a:r>
            <a:r>
              <a:rPr lang="sv-SE" dirty="0"/>
              <a:t>?</a:t>
            </a:r>
          </a:p>
          <a:p>
            <a:endParaRPr lang="sv-SE" dirty="0"/>
          </a:p>
          <a:p>
            <a:r>
              <a:rPr lang="sv-SE" dirty="0"/>
              <a:t>= I </a:t>
            </a:r>
            <a:r>
              <a:rPr lang="sv-SE" dirty="0" err="1"/>
              <a:t>found</a:t>
            </a:r>
            <a:r>
              <a:rPr lang="sv-SE" dirty="0"/>
              <a:t> a Job!</a:t>
            </a:r>
          </a:p>
          <a:p>
            <a:endParaRPr lang="sv-SE" dirty="0"/>
          </a:p>
          <a:p>
            <a:r>
              <a:rPr lang="sv-SE" dirty="0"/>
              <a:t>Start to plan my </a:t>
            </a:r>
            <a:r>
              <a:rPr lang="sv-SE" dirty="0" err="1"/>
              <a:t>next</a:t>
            </a:r>
            <a:r>
              <a:rPr lang="sv-SE" dirty="0"/>
              <a:t> step in my </a:t>
            </a:r>
            <a:r>
              <a:rPr lang="sv-SE" dirty="0" err="1"/>
              <a:t>Career</a:t>
            </a:r>
            <a:r>
              <a:rPr lang="sv-SE" dirty="0"/>
              <a:t>?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4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steps -</a:t>
            </a:r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endParaRPr lang="sv-SE" dirty="0"/>
          </a:p>
          <a:p>
            <a:endParaRPr lang="sv-SE" dirty="0"/>
          </a:p>
          <a:p>
            <a:r>
              <a:rPr lang="sv-SE" dirty="0"/>
              <a:t>Information</a:t>
            </a:r>
          </a:p>
          <a:p>
            <a:endParaRPr lang="sv-SE" dirty="0"/>
          </a:p>
          <a:p>
            <a:r>
              <a:rPr lang="sv-SE" dirty="0" err="1"/>
              <a:t>Time</a:t>
            </a:r>
            <a:r>
              <a:rPr lang="sv-SE" dirty="0"/>
              <a:t> Schedule</a:t>
            </a:r>
          </a:p>
          <a:p>
            <a:endParaRPr lang="sv-SE" dirty="0"/>
          </a:p>
          <a:p>
            <a:r>
              <a:rPr lang="sv-SE" b="1" u="sng" dirty="0"/>
              <a:t>Action plan!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17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Action plan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1499" indent="-457200"/>
            <a:r>
              <a:rPr lang="sv-SE" dirty="0"/>
              <a:t>A to do-list </a:t>
            </a:r>
            <a:r>
              <a:rPr lang="sv-SE" dirty="0" err="1"/>
              <a:t>based</a:t>
            </a:r>
            <a:r>
              <a:rPr lang="sv-SE" dirty="0"/>
              <a:t> on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. </a:t>
            </a:r>
          </a:p>
          <a:p>
            <a:pPr marL="491499" indent="-457200"/>
            <a:r>
              <a:rPr lang="sv-SE" dirty="0" err="1"/>
              <a:t>Specific</a:t>
            </a:r>
            <a:r>
              <a:rPr lang="sv-SE" dirty="0"/>
              <a:t> actions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to </a:t>
            </a:r>
            <a:r>
              <a:rPr lang="sv-SE" dirty="0" err="1"/>
              <a:t>take</a:t>
            </a:r>
            <a:r>
              <a:rPr lang="sv-SE" dirty="0"/>
              <a:t> to get </a:t>
            </a:r>
            <a:r>
              <a:rPr lang="sv-SE" dirty="0" err="1"/>
              <a:t>closer</a:t>
            </a:r>
            <a:r>
              <a:rPr lang="sv-SE" dirty="0"/>
              <a:t> to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</a:t>
            </a:r>
            <a:r>
              <a:rPr lang="sv-SE" dirty="0"/>
              <a:t>. </a:t>
            </a:r>
            <a:br>
              <a:rPr lang="sv-SE" dirty="0"/>
            </a:br>
            <a:endParaRPr lang="sv-SE" dirty="0"/>
          </a:p>
          <a:p>
            <a:pPr marL="34299" indent="0">
              <a:buNone/>
            </a:pPr>
            <a:r>
              <a:rPr lang="sv-SE" dirty="0" err="1"/>
              <a:t>Homework</a:t>
            </a:r>
            <a:r>
              <a:rPr lang="sv-SE" dirty="0"/>
              <a:t>:</a:t>
            </a:r>
          </a:p>
          <a:p>
            <a:r>
              <a:rPr lang="sv-SE" dirty="0" err="1"/>
              <a:t>Write</a:t>
            </a:r>
            <a:r>
              <a:rPr lang="sv-SE" dirty="0"/>
              <a:t> down 5 </a:t>
            </a:r>
            <a:r>
              <a:rPr lang="sv-SE" dirty="0" err="1"/>
              <a:t>things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do the </a:t>
            </a:r>
            <a:r>
              <a:rPr lang="sv-SE" dirty="0" err="1"/>
              <a:t>next</a:t>
            </a:r>
            <a:r>
              <a:rPr lang="sv-SE" dirty="0"/>
              <a:t> 3-6 </a:t>
            </a:r>
            <a:r>
              <a:rPr lang="sv-SE" dirty="0" err="1"/>
              <a:t>months</a:t>
            </a:r>
            <a:r>
              <a:rPr lang="sv-SE" dirty="0"/>
              <a:t> to get </a:t>
            </a:r>
            <a:r>
              <a:rPr lang="sv-SE" dirty="0" err="1"/>
              <a:t>closer</a:t>
            </a:r>
            <a:r>
              <a:rPr lang="sv-SE" dirty="0"/>
              <a:t> to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.</a:t>
            </a:r>
          </a:p>
          <a:p>
            <a:r>
              <a:rPr lang="sv-SE" dirty="0" err="1"/>
              <a:t>Write</a:t>
            </a:r>
            <a:r>
              <a:rPr lang="sv-SE" dirty="0"/>
              <a:t> a </a:t>
            </a:r>
            <a:r>
              <a:rPr lang="sv-SE" dirty="0" err="1"/>
              <a:t>realistic</a:t>
            </a:r>
            <a:r>
              <a:rPr lang="sv-SE" dirty="0"/>
              <a:t> plan for the </a:t>
            </a:r>
            <a:r>
              <a:rPr lang="sv-SE" dirty="0" err="1"/>
              <a:t>next</a:t>
            </a:r>
            <a:r>
              <a:rPr lang="sv-SE" dirty="0"/>
              <a:t> step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career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2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Action plan - </a:t>
            </a:r>
            <a:r>
              <a:rPr lang="sv-SE" dirty="0" err="1"/>
              <a:t>Example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1499" indent="-457200"/>
            <a:r>
              <a:rPr lang="sv-SE" dirty="0"/>
              <a:t>To-do list!</a:t>
            </a:r>
          </a:p>
          <a:p>
            <a:pPr marL="948699" lvl="1" indent="-457200"/>
            <a:r>
              <a:rPr lang="sv-SE" dirty="0" err="1"/>
              <a:t>Update</a:t>
            </a:r>
            <a:r>
              <a:rPr lang="sv-SE" dirty="0"/>
              <a:t>/get feedback on my CV and Cover letter</a:t>
            </a:r>
          </a:p>
          <a:p>
            <a:pPr marL="948699" lvl="1" indent="-457200"/>
            <a:r>
              <a:rPr lang="sv-SE" dirty="0" err="1"/>
              <a:t>Update</a:t>
            </a:r>
            <a:r>
              <a:rPr lang="sv-SE" dirty="0"/>
              <a:t>/</a:t>
            </a:r>
            <a:r>
              <a:rPr lang="sv-SE" dirty="0" err="1"/>
              <a:t>create</a:t>
            </a:r>
            <a:r>
              <a:rPr lang="sv-SE" dirty="0"/>
              <a:t> a Linkedin </a:t>
            </a:r>
            <a:r>
              <a:rPr lang="sv-SE" dirty="0" err="1"/>
              <a:t>profile</a:t>
            </a:r>
            <a:endParaRPr lang="sv-SE" dirty="0"/>
          </a:p>
          <a:p>
            <a:pPr marL="1405899" lvl="2" indent="-457200"/>
            <a:r>
              <a:rPr lang="sv-SE" dirty="0"/>
              <a:t>Get 50 new </a:t>
            </a:r>
            <a:r>
              <a:rPr lang="sv-SE" dirty="0" err="1"/>
              <a:t>contacts</a:t>
            </a:r>
            <a:r>
              <a:rPr lang="sv-SE" dirty="0"/>
              <a:t> on my LinkedIn </a:t>
            </a:r>
            <a:r>
              <a:rPr lang="sv-SE" dirty="0" err="1"/>
              <a:t>profile</a:t>
            </a:r>
            <a:endParaRPr lang="sv-SE" dirty="0"/>
          </a:p>
          <a:p>
            <a:pPr marL="1405899" lvl="2" indent="-457200"/>
            <a:r>
              <a:rPr lang="sv-SE" dirty="0" err="1"/>
              <a:t>Join</a:t>
            </a:r>
            <a:r>
              <a:rPr lang="sv-SE" dirty="0"/>
              <a:t> </a:t>
            </a:r>
            <a:r>
              <a:rPr lang="sv-SE" dirty="0" err="1"/>
              <a:t>groups</a:t>
            </a:r>
            <a:r>
              <a:rPr lang="sv-SE" dirty="0"/>
              <a:t> and </a:t>
            </a:r>
            <a:r>
              <a:rPr lang="sv-SE" dirty="0" err="1"/>
              <a:t>follow</a:t>
            </a:r>
            <a:r>
              <a:rPr lang="sv-SE" dirty="0"/>
              <a:t> </a:t>
            </a:r>
            <a:r>
              <a:rPr lang="sv-SE" dirty="0" err="1"/>
              <a:t>interesting</a:t>
            </a:r>
            <a:r>
              <a:rPr lang="sv-SE" dirty="0"/>
              <a:t> organisations</a:t>
            </a:r>
          </a:p>
          <a:p>
            <a:pPr marL="948699" lvl="1" indent="-457200"/>
            <a:r>
              <a:rPr lang="sv-SE" dirty="0"/>
              <a:t>Go to </a:t>
            </a:r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Fairs</a:t>
            </a:r>
            <a:r>
              <a:rPr lang="sv-SE" dirty="0"/>
              <a:t>/Conferences</a:t>
            </a:r>
            <a:endParaRPr lang="sv-SE" altLang="sv-SE" dirty="0">
              <a:latin typeface="Arial" charset="0"/>
            </a:endParaRPr>
          </a:p>
          <a:p>
            <a:pPr marL="1405899" lvl="2" indent="-457200"/>
            <a:endParaRPr lang="sv-SE" altLang="sv-SE" dirty="0">
              <a:latin typeface="Arial" charset="0"/>
            </a:endParaRPr>
          </a:p>
          <a:p>
            <a:pPr marL="948699" lvl="1" indent="-457200"/>
            <a:r>
              <a:rPr lang="sv-SE" dirty="0"/>
              <a:t>Make a list </a:t>
            </a:r>
            <a:r>
              <a:rPr lang="sv-SE" dirty="0" err="1"/>
              <a:t>of</a:t>
            </a:r>
            <a:r>
              <a:rPr lang="sv-SE" dirty="0"/>
              <a:t> 30 </a:t>
            </a:r>
            <a:r>
              <a:rPr lang="sv-SE" dirty="0" err="1"/>
              <a:t>Universities</a:t>
            </a:r>
            <a:r>
              <a:rPr lang="sv-SE" dirty="0"/>
              <a:t> to </a:t>
            </a:r>
            <a:r>
              <a:rPr lang="sv-SE" dirty="0" err="1"/>
              <a:t>contact</a:t>
            </a:r>
            <a:endParaRPr lang="sv-SE" dirty="0"/>
          </a:p>
          <a:p>
            <a:pPr marL="948699" lvl="1" indent="-457200"/>
            <a:r>
              <a:rPr lang="sv-SE" dirty="0"/>
              <a:t>Make a list </a:t>
            </a:r>
            <a:r>
              <a:rPr lang="sv-SE" dirty="0" err="1"/>
              <a:t>of</a:t>
            </a:r>
            <a:r>
              <a:rPr lang="sv-SE" dirty="0"/>
              <a:t> 100 </a:t>
            </a:r>
            <a:r>
              <a:rPr lang="sv-SE" dirty="0" err="1"/>
              <a:t>companies</a:t>
            </a:r>
            <a:r>
              <a:rPr lang="sv-SE" dirty="0"/>
              <a:t> for </a:t>
            </a:r>
            <a:r>
              <a:rPr lang="sv-SE" dirty="0" err="1"/>
              <a:t>prospecting</a:t>
            </a:r>
            <a:r>
              <a:rPr lang="sv-SE" dirty="0"/>
              <a:t> letter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57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25644"/>
            <a:ext cx="8374380" cy="1396030"/>
          </a:xfrm>
        </p:spPr>
        <p:txBody>
          <a:bodyPr>
            <a:normAutofit/>
          </a:bodyPr>
          <a:lstStyle/>
          <a:p>
            <a:r>
              <a:rPr lang="sv-SE" altLang="sv-SE" sz="4000" b="1" dirty="0"/>
              <a:t>Approach – LinkedIn</a:t>
            </a:r>
            <a:endParaRPr lang="sv-S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altLang="sv-SE" dirty="0">
                <a:latin typeface="Arial" panose="020B0604020202020204" pitchFamily="34" charset="0"/>
              </a:rPr>
              <a:t>LinkedIn</a:t>
            </a:r>
          </a:p>
          <a:p>
            <a:pPr lvl="1">
              <a:defRPr/>
            </a:pPr>
            <a:r>
              <a:rPr lang="sv-SE" dirty="0">
                <a:latin typeface="Arial" pitchFamily="34" charset="0"/>
              </a:rPr>
              <a:t>Focus on the </a:t>
            </a:r>
            <a:r>
              <a:rPr lang="sv-SE" dirty="0" err="1">
                <a:latin typeface="Arial" pitchFamily="34" charset="0"/>
              </a:rPr>
              <a:t>professional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you</a:t>
            </a:r>
            <a:r>
              <a:rPr lang="sv-SE" dirty="0">
                <a:latin typeface="Arial" pitchFamily="34" charset="0"/>
              </a:rPr>
              <a:t>!</a:t>
            </a:r>
          </a:p>
          <a:p>
            <a:pPr lvl="1">
              <a:defRPr/>
            </a:pPr>
            <a:r>
              <a:rPr lang="sv-SE" dirty="0" err="1">
                <a:latin typeface="Arial" pitchFamily="34" charset="0"/>
              </a:rPr>
              <a:t>Put</a:t>
            </a:r>
            <a:r>
              <a:rPr lang="sv-SE" dirty="0">
                <a:latin typeface="Arial" pitchFamily="34" charset="0"/>
              </a:rPr>
              <a:t> it in order </a:t>
            </a:r>
            <a:r>
              <a:rPr lang="sv-SE" dirty="0" err="1">
                <a:latin typeface="Arial" pitchFamily="34" charset="0"/>
              </a:rPr>
              <a:t>of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relevance</a:t>
            </a:r>
            <a:endParaRPr lang="sv-SE" dirty="0">
              <a:latin typeface="Arial" pitchFamily="34" charset="0"/>
            </a:endParaRPr>
          </a:p>
          <a:p>
            <a:pPr lvl="1">
              <a:defRPr/>
            </a:pPr>
            <a:r>
              <a:rPr lang="sv-SE" dirty="0">
                <a:latin typeface="Arial" pitchFamily="34" charset="0"/>
              </a:rPr>
              <a:t>CV/</a:t>
            </a:r>
            <a:r>
              <a:rPr lang="sv-SE" dirty="0" err="1">
                <a:latin typeface="Arial" pitchFamily="34" charset="0"/>
              </a:rPr>
              <a:t>Resume</a:t>
            </a:r>
            <a:r>
              <a:rPr lang="sv-SE" dirty="0">
                <a:latin typeface="Arial" pitchFamily="34" charset="0"/>
              </a:rPr>
              <a:t> - </a:t>
            </a:r>
            <a:r>
              <a:rPr lang="sv-SE" dirty="0" err="1">
                <a:latin typeface="Arial" pitchFamily="34" charset="0"/>
              </a:rPr>
              <a:t>only</a:t>
            </a:r>
            <a:r>
              <a:rPr lang="sv-SE" dirty="0">
                <a:latin typeface="Arial" pitchFamily="34" charset="0"/>
              </a:rPr>
              <a:t> the </a:t>
            </a:r>
            <a:r>
              <a:rPr lang="sv-SE" dirty="0" err="1">
                <a:latin typeface="Arial" pitchFamily="34" charset="0"/>
              </a:rPr>
              <a:t>most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important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experiences</a:t>
            </a:r>
            <a:endParaRPr lang="sv-SE" dirty="0">
              <a:latin typeface="Arial" pitchFamily="34" charset="0"/>
            </a:endParaRPr>
          </a:p>
          <a:p>
            <a:pPr lvl="1">
              <a:defRPr/>
            </a:pPr>
            <a:r>
              <a:rPr lang="sv-SE" dirty="0" err="1">
                <a:latin typeface="Arial" pitchFamily="34" charset="0"/>
              </a:rPr>
              <a:t>Searchwords</a:t>
            </a:r>
            <a:r>
              <a:rPr lang="sv-SE" dirty="0">
                <a:latin typeface="Arial" pitchFamily="34" charset="0"/>
              </a:rPr>
              <a:t> – </a:t>
            </a:r>
            <a:r>
              <a:rPr lang="sv-SE" dirty="0" err="1">
                <a:latin typeface="Arial" pitchFamily="34" charset="0"/>
              </a:rPr>
              <a:t>how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will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they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find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you</a:t>
            </a:r>
            <a:r>
              <a:rPr lang="sv-SE" dirty="0">
                <a:latin typeface="Arial" pitchFamily="34" charset="0"/>
              </a:rPr>
              <a:t>?</a:t>
            </a:r>
          </a:p>
          <a:p>
            <a:pPr>
              <a:defRPr/>
            </a:pPr>
            <a:endParaRPr lang="sv-SE" dirty="0">
              <a:latin typeface="Arial" pitchFamily="34" charset="0"/>
            </a:endParaRPr>
          </a:p>
          <a:p>
            <a:pPr>
              <a:defRPr/>
            </a:pPr>
            <a:r>
              <a:rPr lang="sv-SE" dirty="0" err="1">
                <a:latin typeface="Arial" pitchFamily="34" charset="0"/>
              </a:rPr>
              <a:t>Help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each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other</a:t>
            </a:r>
            <a:r>
              <a:rPr lang="sv-SE" dirty="0">
                <a:latin typeface="Arial" pitchFamily="34" charset="0"/>
              </a:rPr>
              <a:t>!</a:t>
            </a:r>
          </a:p>
          <a:p>
            <a:pPr>
              <a:defRPr/>
            </a:pPr>
            <a:r>
              <a:rPr lang="sv-SE" dirty="0" err="1">
                <a:latin typeface="Arial" pitchFamily="34" charset="0"/>
              </a:rPr>
              <a:t>Join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interesting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groups</a:t>
            </a:r>
            <a:r>
              <a:rPr lang="sv-SE" dirty="0">
                <a:latin typeface="Arial" pitchFamily="34" charset="0"/>
              </a:rPr>
              <a:t>/forums</a:t>
            </a:r>
          </a:p>
          <a:p>
            <a:pPr lvl="1">
              <a:defRPr/>
            </a:pPr>
            <a:r>
              <a:rPr lang="sv-SE" dirty="0">
                <a:latin typeface="Arial" pitchFamily="34" charset="0"/>
              </a:rPr>
              <a:t>Be </a:t>
            </a:r>
            <a:r>
              <a:rPr lang="sv-SE" dirty="0" err="1">
                <a:latin typeface="Arial" pitchFamily="34" charset="0"/>
              </a:rPr>
              <a:t>active</a:t>
            </a:r>
            <a:r>
              <a:rPr lang="sv-SE" dirty="0">
                <a:latin typeface="Arial" pitchFamily="34" charset="0"/>
              </a:rPr>
              <a:t>, make </a:t>
            </a:r>
            <a:r>
              <a:rPr lang="sv-SE" dirty="0" err="1">
                <a:latin typeface="Arial" pitchFamily="34" charset="0"/>
              </a:rPr>
              <a:t>them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want</a:t>
            </a:r>
            <a:r>
              <a:rPr lang="sv-SE" dirty="0">
                <a:latin typeface="Arial" pitchFamily="34" charset="0"/>
              </a:rPr>
              <a:t> to </a:t>
            </a:r>
            <a:r>
              <a:rPr lang="sv-SE" dirty="0" err="1">
                <a:latin typeface="Arial" pitchFamily="34" charset="0"/>
              </a:rPr>
              <a:t>add</a:t>
            </a:r>
            <a:r>
              <a:rPr lang="sv-SE" dirty="0">
                <a:latin typeface="Arial" pitchFamily="34" charset="0"/>
              </a:rPr>
              <a:t> </a:t>
            </a:r>
            <a:r>
              <a:rPr lang="sv-SE" dirty="0" err="1">
                <a:latin typeface="Arial" pitchFamily="34" charset="0"/>
              </a:rPr>
              <a:t>you</a:t>
            </a:r>
            <a:r>
              <a:rPr lang="sv-SE" dirty="0">
                <a:latin typeface="Arial" pitchFamily="34" charset="0"/>
              </a:rPr>
              <a:t>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3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Action plan – Back </a:t>
            </a:r>
            <a:r>
              <a:rPr lang="sv-SE" dirty="0" err="1"/>
              <a:t>up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1499" indent="-457200"/>
            <a:r>
              <a:rPr lang="sv-SE" dirty="0" err="1"/>
              <a:t>Have</a:t>
            </a:r>
            <a:r>
              <a:rPr lang="sv-SE" dirty="0"/>
              <a:t> alternative plans</a:t>
            </a:r>
          </a:p>
          <a:p>
            <a:pPr marL="948699" lvl="1" indent="-457200"/>
            <a:r>
              <a:rPr lang="sv-SE" dirty="0"/>
              <a:t>If I do not get XXXXXXX </a:t>
            </a:r>
            <a:r>
              <a:rPr lang="sv-SE" dirty="0" err="1"/>
              <a:t>there</a:t>
            </a:r>
            <a:r>
              <a:rPr lang="sv-SE" dirty="0"/>
              <a:t> is </a:t>
            </a:r>
            <a:r>
              <a:rPr lang="sv-SE" dirty="0" err="1"/>
              <a:t>always</a:t>
            </a:r>
            <a:r>
              <a:rPr lang="sv-SE" dirty="0"/>
              <a:t>…</a:t>
            </a:r>
          </a:p>
          <a:p>
            <a:pPr marL="948699" lvl="1" indent="-457200"/>
            <a:endParaRPr lang="sv-SE" dirty="0"/>
          </a:p>
          <a:p>
            <a:pPr marL="948699" lvl="1" indent="-457200"/>
            <a:r>
              <a:rPr lang="sv-SE" dirty="0" err="1"/>
              <a:t>Apply</a:t>
            </a:r>
            <a:r>
              <a:rPr lang="sv-SE" dirty="0"/>
              <a:t> to </a:t>
            </a:r>
            <a:r>
              <a:rPr lang="sv-SE" dirty="0" err="1"/>
              <a:t>many</a:t>
            </a:r>
            <a:r>
              <a:rPr lang="sv-SE" dirty="0"/>
              <a:t> Job </a:t>
            </a:r>
            <a:r>
              <a:rPr lang="sv-SE" dirty="0" err="1"/>
              <a:t>advertisments</a:t>
            </a:r>
            <a:endParaRPr lang="sv-SE" dirty="0"/>
          </a:p>
          <a:p>
            <a:pPr marL="948699" lvl="1" indent="-457200"/>
            <a:r>
              <a:rPr lang="sv-SE" dirty="0" err="1"/>
              <a:t>Send</a:t>
            </a:r>
            <a:r>
              <a:rPr lang="sv-SE" dirty="0"/>
              <a:t> </a:t>
            </a:r>
            <a:r>
              <a:rPr lang="sv-SE" dirty="0" err="1"/>
              <a:t>prospecting</a:t>
            </a:r>
            <a:r>
              <a:rPr lang="sv-SE" dirty="0"/>
              <a:t> letters</a:t>
            </a:r>
          </a:p>
          <a:p>
            <a:pPr marL="948699" lvl="1" indent="-457200"/>
            <a:r>
              <a:rPr lang="sv-SE" dirty="0"/>
              <a:t>Alert my former </a:t>
            </a:r>
            <a:r>
              <a:rPr lang="sv-SE" dirty="0" err="1"/>
              <a:t>employers</a:t>
            </a:r>
            <a:endParaRPr lang="sv-SE" dirty="0"/>
          </a:p>
          <a:p>
            <a:pPr marL="948699" lvl="1" indent="-457200"/>
            <a:r>
              <a:rPr lang="sv-SE" dirty="0" err="1"/>
              <a:t>Apply</a:t>
            </a:r>
            <a:r>
              <a:rPr lang="sv-SE" dirty="0"/>
              <a:t> for </a:t>
            </a:r>
            <a:r>
              <a:rPr lang="sv-SE" dirty="0" err="1"/>
              <a:t>courses</a:t>
            </a:r>
            <a:r>
              <a:rPr lang="sv-SE" dirty="0"/>
              <a:t> etc..</a:t>
            </a:r>
          </a:p>
          <a:p>
            <a:pPr marL="948699" lvl="1" indent="-457200"/>
            <a:endParaRPr lang="sv-SE" dirty="0"/>
          </a:p>
          <a:p>
            <a:pPr marL="948699" lvl="1" indent="-457200"/>
            <a:r>
              <a:rPr lang="sv-SE" dirty="0" err="1"/>
              <a:t>Career</a:t>
            </a:r>
            <a:r>
              <a:rPr lang="sv-SE" dirty="0"/>
              <a:t> Planning/</a:t>
            </a:r>
            <a:r>
              <a:rPr lang="sv-SE" dirty="0" err="1"/>
              <a:t>Counselling</a:t>
            </a:r>
            <a:r>
              <a:rPr lang="sv-SE" dirty="0"/>
              <a:t> is </a:t>
            </a:r>
            <a:r>
              <a:rPr lang="sv-SE" dirty="0" err="1"/>
              <a:t>based</a:t>
            </a:r>
            <a:r>
              <a:rPr lang="sv-SE" dirty="0"/>
              <a:t> on options!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78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steps -</a:t>
            </a:r>
            <a:r>
              <a:rPr lang="sv-SE" dirty="0" err="1"/>
              <a:t>Career</a:t>
            </a:r>
            <a:r>
              <a:rPr lang="sv-SE" dirty="0"/>
              <a:t>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endParaRPr lang="sv-SE" dirty="0"/>
          </a:p>
          <a:p>
            <a:endParaRPr lang="sv-SE" dirty="0"/>
          </a:p>
          <a:p>
            <a:r>
              <a:rPr lang="sv-SE" dirty="0"/>
              <a:t>Information</a:t>
            </a:r>
          </a:p>
          <a:p>
            <a:endParaRPr lang="sv-SE" dirty="0"/>
          </a:p>
          <a:p>
            <a:r>
              <a:rPr lang="sv-SE" dirty="0" err="1"/>
              <a:t>Time</a:t>
            </a:r>
            <a:r>
              <a:rPr lang="sv-SE" dirty="0"/>
              <a:t> Schedule</a:t>
            </a:r>
          </a:p>
          <a:p>
            <a:endParaRPr lang="sv-SE" dirty="0"/>
          </a:p>
          <a:p>
            <a:r>
              <a:rPr lang="sv-SE" b="1" dirty="0"/>
              <a:t>Action plan!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93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3C5D-2EAD-4229-A1F5-FBAF7761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pic>
        <p:nvPicPr>
          <p:cNvPr id="1026" name="Picture 2" descr="Bildresultat för career development">
            <a:extLst>
              <a:ext uri="{FF2B5EF4-FFF2-40B4-BE49-F238E27FC236}">
                <a16:creationId xmlns:a16="http://schemas.microsoft.com/office/drawing/2014/main" id="{3C4DA646-D057-429D-A3A9-6A7413301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88" y="2108580"/>
            <a:ext cx="3874108" cy="37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FD71-DE17-4E10-A27F-3E8C16E07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Always </a:t>
            </a:r>
            <a:r>
              <a:rPr lang="sv-SE" dirty="0" err="1"/>
              <a:t>upwards</a:t>
            </a:r>
            <a:r>
              <a:rPr lang="sv-SE" dirty="0"/>
              <a:t>?</a:t>
            </a:r>
          </a:p>
        </p:txBody>
      </p:sp>
      <p:pic>
        <p:nvPicPr>
          <p:cNvPr id="3074" name="Picture 2" descr="Bildresultat för career development">
            <a:extLst>
              <a:ext uri="{FF2B5EF4-FFF2-40B4-BE49-F238E27FC236}">
                <a16:creationId xmlns:a16="http://schemas.microsoft.com/office/drawing/2014/main" id="{5FF397BA-34B4-4556-BD0C-4C4112718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44" y="2096294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E0D5-4078-4EEB-9196-9ED537D0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pic>
        <p:nvPicPr>
          <p:cNvPr id="4100" name="Picture 4" descr="Bildresultat för career development">
            <a:extLst>
              <a:ext uri="{FF2B5EF4-FFF2-40B4-BE49-F238E27FC236}">
                <a16:creationId xmlns:a16="http://schemas.microsoft.com/office/drawing/2014/main" id="{A972A586-AC3F-486B-87E4-2B3311061C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5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571E-EE12-4681-BC16-9B4EBF2E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1FF16F-EB33-4FF3-8115-CB93E37CD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319" y="2101755"/>
            <a:ext cx="5824181" cy="38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2223-E51C-4721-93A1-29B078FE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C9BB22-B80E-4B2A-8666-0D2BCC43A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546" y="2075858"/>
            <a:ext cx="3671248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212F-92AD-4BFB-AC5B-6A637ED0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Break!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601EB-1A21-4F44-BE4C-9F934B774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071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v-SE" altLang="sv-SE" sz="4000" dirty="0">
                <a:latin typeface="Arial" panose="020B0604020202020204" pitchFamily="34" charset="0"/>
              </a:rPr>
              <a:t>Personal </a:t>
            </a:r>
            <a:r>
              <a:rPr lang="sv-SE" altLang="sv-SE" sz="4000" dirty="0" err="1">
                <a:latin typeface="Arial" panose="020B0604020202020204" pitchFamily="34" charset="0"/>
              </a:rPr>
              <a:t>Branding</a:t>
            </a:r>
            <a:endParaRPr lang="en-US" altLang="sv-SE" sz="4000" dirty="0">
              <a:latin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32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2800" dirty="0">
              <a:latin typeface="Arial" charset="0"/>
            </a:endParaRPr>
          </a:p>
          <a:p>
            <a:pPr marL="0" lvl="0" indent="0" algn="ctr">
              <a:buNone/>
            </a:pPr>
            <a:r>
              <a:rPr lang="sv-SE" sz="1300" dirty="0">
                <a:solidFill>
                  <a:prstClr val="white"/>
                </a:solidFill>
              </a:rPr>
              <a:t>Andreas Torén</a:t>
            </a:r>
          </a:p>
          <a:p>
            <a:pPr marL="0" lvl="0" indent="0" algn="ctr">
              <a:buNone/>
            </a:pPr>
            <a:r>
              <a:rPr lang="sv-SE" sz="1300" dirty="0" err="1">
                <a:solidFill>
                  <a:prstClr val="white"/>
                </a:solidFill>
              </a:rPr>
              <a:t>Career</a:t>
            </a:r>
            <a:r>
              <a:rPr lang="sv-SE" sz="1300" dirty="0">
                <a:solidFill>
                  <a:prstClr val="white"/>
                </a:solidFill>
              </a:rPr>
              <a:t> 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careercenter@ju.se</a:t>
            </a:r>
          </a:p>
          <a:p>
            <a:pPr marL="0" lvl="0" indent="0" algn="ctr">
              <a:buNone/>
            </a:pPr>
            <a:r>
              <a:rPr lang="sv-SE" sz="1300" u="sng" dirty="0"/>
              <a:t>www.ju.se/careercenter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www.facebook.com/careercenterju</a:t>
            </a:r>
          </a:p>
          <a:p>
            <a:pPr marL="457200" lvl="1" indent="0" eaLnBrk="1" hangingPunct="1"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personal </a:t>
            </a:r>
            <a:r>
              <a:rPr lang="sv-SE" dirty="0" err="1"/>
              <a:t>branding</a:t>
            </a:r>
            <a:r>
              <a:rPr lang="sv-S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2 </a:t>
            </a:r>
            <a:r>
              <a:rPr lang="sv-SE" dirty="0" err="1"/>
              <a:t>minutes</a:t>
            </a:r>
            <a:r>
              <a:rPr lang="sv-SE" dirty="0"/>
              <a:t>, talk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yourselves</a:t>
            </a:r>
            <a:r>
              <a:rPr lang="sv-SE" dirty="0"/>
              <a:t>?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51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personal </a:t>
            </a:r>
            <a:r>
              <a:rPr lang="sv-SE" dirty="0" err="1"/>
              <a:t>branding</a:t>
            </a:r>
            <a:r>
              <a:rPr lang="sv-S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Trends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today</a:t>
            </a:r>
            <a:r>
              <a:rPr lang="sv-SE" dirty="0"/>
              <a:t> and </a:t>
            </a:r>
            <a:r>
              <a:rPr lang="sv-SE" dirty="0" err="1"/>
              <a:t>tomorrows</a:t>
            </a:r>
            <a:r>
              <a:rPr lang="sv-SE" dirty="0"/>
              <a:t> </a:t>
            </a:r>
            <a:r>
              <a:rPr lang="sv-SE" dirty="0" err="1"/>
              <a:t>job</a:t>
            </a:r>
            <a:r>
              <a:rPr lang="sv-SE" dirty="0"/>
              <a:t> market </a:t>
            </a:r>
            <a:r>
              <a:rPr lang="sv-SE" dirty="0" err="1"/>
              <a:t>require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and </a:t>
            </a:r>
            <a:r>
              <a:rPr lang="sv-SE" dirty="0" err="1"/>
              <a:t>more</a:t>
            </a:r>
            <a:r>
              <a:rPr lang="sv-SE" dirty="0"/>
              <a:t> personal </a:t>
            </a:r>
            <a:r>
              <a:rPr lang="sv-SE" dirty="0" err="1"/>
              <a:t>branding</a:t>
            </a:r>
            <a:r>
              <a:rPr lang="sv-SE" dirty="0"/>
              <a:t>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69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Today</a:t>
            </a:r>
            <a:r>
              <a:rPr lang="sv-SE" dirty="0"/>
              <a:t> </a:t>
            </a:r>
            <a:r>
              <a:rPr lang="sv-SE" dirty="0" err="1"/>
              <a:t>it´s</a:t>
            </a:r>
            <a:r>
              <a:rPr lang="sv-SE" dirty="0"/>
              <a:t> all </a:t>
            </a:r>
            <a:r>
              <a:rPr lang="sv-SE" dirty="0" err="1"/>
              <a:t>about</a:t>
            </a:r>
            <a:r>
              <a:rPr lang="sv-SE" dirty="0"/>
              <a:t>  ….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 Hågård 2014</a:t>
            </a:r>
            <a:endParaRPr lang="sv-SE" sz="9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BB8394-7813-4419-863B-A05B8BA14744}" type="slidenum">
              <a:rPr lang="sv-SE" smtClean="0"/>
              <a:pPr/>
              <a:t>47</a:t>
            </a:fld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2491779" y="5344349"/>
            <a:ext cx="473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dirty="0"/>
              <a:t>STANDING OUT!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72" y="1825625"/>
            <a:ext cx="5990644" cy="4351338"/>
          </a:xfrm>
        </p:spPr>
      </p:pic>
    </p:spTree>
    <p:extLst>
      <p:ext uri="{BB962C8B-B14F-4D97-AF65-F5344CB8AC3E}">
        <p14:creationId xmlns:p14="http://schemas.microsoft.com/office/powerpoint/2010/main" val="22667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  <a:r>
              <a:rPr lang="sv-SE" dirty="0" err="1"/>
              <a:t>Reverse</a:t>
            </a:r>
            <a:r>
              <a:rPr lang="sv-SE" dirty="0"/>
              <a:t> </a:t>
            </a:r>
            <a:r>
              <a:rPr lang="sv-SE" dirty="0" err="1"/>
              <a:t>referencing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3922489" cy="3137991"/>
          </a:xfrm>
        </p:spPr>
      </p:pic>
    </p:spTree>
    <p:extLst>
      <p:ext uri="{BB962C8B-B14F-4D97-AF65-F5344CB8AC3E}">
        <p14:creationId xmlns:p14="http://schemas.microsoft.com/office/powerpoint/2010/main" val="16941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Copyright: Newstart Nordic </a:t>
            </a: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dirty="0"/>
              <a:t>Brand = </a:t>
            </a:r>
            <a:r>
              <a:rPr lang="sv-SE" altLang="sv-SE" dirty="0" err="1"/>
              <a:t>Your</a:t>
            </a:r>
            <a:r>
              <a:rPr lang="sv-SE" altLang="sv-SE" dirty="0"/>
              <a:t> </a:t>
            </a:r>
            <a:r>
              <a:rPr lang="sv-SE" altLang="sv-SE" dirty="0" err="1"/>
              <a:t>promise</a:t>
            </a:r>
            <a:endParaRPr lang="sv-SE" altLang="sv-SE" dirty="0"/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114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v-SE" altLang="sv-SE" dirty="0"/>
              <a:t>Brand = </a:t>
            </a:r>
            <a:r>
              <a:rPr lang="sv-SE" altLang="sv-SE" dirty="0" err="1"/>
              <a:t>added</a:t>
            </a:r>
            <a:r>
              <a:rPr lang="sv-SE" altLang="sv-SE" dirty="0"/>
              <a:t> </a:t>
            </a:r>
            <a:r>
              <a:rPr lang="sv-SE" altLang="sv-SE" dirty="0" err="1"/>
              <a:t>values</a:t>
            </a:r>
            <a:endParaRPr lang="sv-SE" altLang="sv-SE" dirty="0"/>
          </a:p>
          <a:p>
            <a:pPr eaLnBrk="1" hangingPunct="1">
              <a:buFontTx/>
              <a:buChar char="-"/>
            </a:pPr>
            <a:endParaRPr lang="sv-SE" altLang="sv-SE" dirty="0"/>
          </a:p>
          <a:p>
            <a:pPr eaLnBrk="1" hangingPunct="1">
              <a:buFontTx/>
              <a:buChar char="-"/>
            </a:pPr>
            <a:r>
              <a:rPr lang="sv-SE" altLang="sv-SE" dirty="0" err="1"/>
              <a:t>Only</a:t>
            </a:r>
            <a:r>
              <a:rPr lang="sv-SE" altLang="sv-SE" dirty="0"/>
              <a:t> </a:t>
            </a:r>
            <a:r>
              <a:rPr lang="sv-SE" altLang="sv-SE" dirty="0" err="1"/>
              <a:t>exists</a:t>
            </a:r>
            <a:r>
              <a:rPr lang="sv-SE" altLang="sv-SE" dirty="0"/>
              <a:t> in the </a:t>
            </a:r>
            <a:r>
              <a:rPr lang="sv-SE" altLang="sv-SE" dirty="0" err="1"/>
              <a:t>beholders</a:t>
            </a:r>
            <a:r>
              <a:rPr lang="sv-SE" altLang="sv-SE" dirty="0"/>
              <a:t> </a:t>
            </a:r>
            <a:r>
              <a:rPr lang="sv-SE" altLang="sv-SE" dirty="0" err="1"/>
              <a:t>awareness</a:t>
            </a:r>
            <a:endParaRPr lang="sv-SE" altLang="sv-SE" dirty="0"/>
          </a:p>
          <a:p>
            <a:pPr eaLnBrk="1" hangingPunct="1">
              <a:buFontTx/>
              <a:buChar char="-"/>
            </a:pPr>
            <a:endParaRPr lang="sv-SE" altLang="sv-SE" dirty="0"/>
          </a:p>
          <a:p>
            <a:pPr eaLnBrk="1" hangingPunct="1">
              <a:buFontTx/>
              <a:buChar char="-"/>
            </a:pPr>
            <a:r>
              <a:rPr lang="sv-SE" altLang="sv-SE" dirty="0"/>
              <a:t>Product/service = </a:t>
            </a:r>
            <a:r>
              <a:rPr lang="sv-SE" altLang="sv-SE" dirty="0" err="1"/>
              <a:t>functional</a:t>
            </a:r>
            <a:r>
              <a:rPr lang="sv-SE" altLang="sv-SE" dirty="0"/>
              <a:t> </a:t>
            </a:r>
            <a:r>
              <a:rPr lang="sv-SE" altLang="sv-SE" dirty="0" err="1"/>
              <a:t>values</a:t>
            </a:r>
            <a:endParaRPr lang="sv-SE" altLang="sv-SE" dirty="0"/>
          </a:p>
          <a:p>
            <a:pPr eaLnBrk="1" hangingPunct="1">
              <a:buFontTx/>
              <a:buChar char="-"/>
            </a:pPr>
            <a:endParaRPr lang="sv-SE" altLang="sv-SE" dirty="0"/>
          </a:p>
          <a:p>
            <a:pPr eaLnBrk="1" hangingPunct="1">
              <a:buFontTx/>
              <a:buChar char="-"/>
            </a:pPr>
            <a:r>
              <a:rPr lang="sv-SE" altLang="sv-SE" dirty="0"/>
              <a:t>A brand; emotional </a:t>
            </a:r>
            <a:r>
              <a:rPr lang="sv-SE" altLang="sv-SE" dirty="0" err="1"/>
              <a:t>values</a:t>
            </a:r>
            <a:r>
              <a:rPr lang="sv-SE" altLang="sv-SE" dirty="0"/>
              <a:t> – </a:t>
            </a:r>
            <a:r>
              <a:rPr lang="sv-SE" altLang="sv-SE" dirty="0" err="1"/>
              <a:t>promises</a:t>
            </a:r>
            <a:endParaRPr lang="en-US" altLang="sv-SE" dirty="0"/>
          </a:p>
        </p:txBody>
      </p:sp>
    </p:spTree>
    <p:extLst>
      <p:ext uri="{BB962C8B-B14F-4D97-AF65-F5344CB8AC3E}">
        <p14:creationId xmlns:p14="http://schemas.microsoft.com/office/powerpoint/2010/main" val="20030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B3A7-80F6-4D32-AEE3-FDB8DC0D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Everybody</a:t>
            </a:r>
            <a:r>
              <a:rPr lang="sv-SE" dirty="0"/>
              <a:t> </a:t>
            </a:r>
            <a:r>
              <a:rPr lang="sv-SE" dirty="0" err="1"/>
              <a:t>wants</a:t>
            </a:r>
            <a:r>
              <a:rPr lang="sv-SE" dirty="0"/>
              <a:t> to be an CEO?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EE1080-19AA-4F92-847E-67C7DF72A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2042063"/>
            <a:ext cx="8374062" cy="39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 steps </a:t>
            </a:r>
            <a:r>
              <a:rPr lang="sv-SE" dirty="0" err="1"/>
              <a:t>of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Personal </a:t>
            </a:r>
            <a:r>
              <a:rPr lang="sv-SE" dirty="0" err="1"/>
              <a:t>Branding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3. </a:t>
            </a:r>
            <a:r>
              <a:rPr lang="sv-SE" dirty="0" err="1"/>
              <a:t>Controlling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60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my </a:t>
            </a:r>
            <a:r>
              <a:rPr lang="sv-SE" dirty="0" err="1"/>
              <a:t>strenghts</a:t>
            </a:r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my interests/passion 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my best </a:t>
            </a:r>
            <a:r>
              <a:rPr lang="sv-SE" dirty="0" err="1"/>
              <a:t>skills</a:t>
            </a:r>
            <a:r>
              <a:rPr lang="sv-SE" dirty="0"/>
              <a:t>/</a:t>
            </a:r>
            <a:r>
              <a:rPr lang="sv-SE" dirty="0" err="1"/>
              <a:t>competences</a:t>
            </a:r>
            <a:r>
              <a:rPr lang="sv-SE" dirty="0"/>
              <a:t>/</a:t>
            </a:r>
            <a:r>
              <a:rPr lang="sv-SE" dirty="0" err="1"/>
              <a:t>experiences</a:t>
            </a:r>
            <a:endParaRPr lang="sv-SE" dirty="0"/>
          </a:p>
          <a:p>
            <a:pPr lvl="1"/>
            <a:r>
              <a:rPr lang="sv-SE" dirty="0" err="1"/>
              <a:t>Where</a:t>
            </a:r>
            <a:r>
              <a:rPr lang="sv-SE" dirty="0"/>
              <a:t> is my </a:t>
            </a:r>
            <a:r>
              <a:rPr lang="sv-SE" dirty="0" err="1"/>
              <a:t>expertise</a:t>
            </a:r>
            <a:endParaRPr lang="sv-SE" dirty="0"/>
          </a:p>
          <a:p>
            <a:pPr lvl="1"/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How</a:t>
            </a:r>
            <a:r>
              <a:rPr lang="sv-SE" dirty="0"/>
              <a:t> do I </a:t>
            </a:r>
            <a:r>
              <a:rPr lang="sv-SE" dirty="0" err="1"/>
              <a:t>describe</a:t>
            </a:r>
            <a:r>
              <a:rPr lang="sv-SE" dirty="0"/>
              <a:t> </a:t>
            </a:r>
            <a:r>
              <a:rPr lang="sv-SE" dirty="0" err="1"/>
              <a:t>myself</a:t>
            </a:r>
            <a:r>
              <a:rPr lang="sv-SE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How</a:t>
            </a:r>
            <a:r>
              <a:rPr lang="sv-SE" dirty="0"/>
              <a:t> do I </a:t>
            </a:r>
            <a:r>
              <a:rPr lang="sv-SE" dirty="0" err="1"/>
              <a:t>think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 </a:t>
            </a:r>
            <a:r>
              <a:rPr lang="sv-SE" dirty="0" err="1"/>
              <a:t>describe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How</a:t>
            </a:r>
            <a:r>
              <a:rPr lang="sv-SE" dirty="0"/>
              <a:t> do I </a:t>
            </a:r>
            <a:r>
              <a:rPr lang="sv-SE" dirty="0" err="1"/>
              <a:t>want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 to </a:t>
            </a:r>
            <a:r>
              <a:rPr lang="sv-SE" dirty="0" err="1"/>
              <a:t>describe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How</a:t>
            </a:r>
            <a:r>
              <a:rPr lang="sv-SE" dirty="0"/>
              <a:t> do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really</a:t>
            </a:r>
            <a:r>
              <a:rPr lang="sv-SE" dirty="0"/>
              <a:t> </a:t>
            </a:r>
            <a:r>
              <a:rPr lang="sv-SE" dirty="0" err="1"/>
              <a:t>describe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110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Strenghts</a:t>
            </a:r>
            <a:r>
              <a:rPr lang="sv-SE" dirty="0"/>
              <a:t> - </a:t>
            </a:r>
            <a:r>
              <a:rPr lang="sv-SE" dirty="0" err="1"/>
              <a:t>method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r>
              <a:rPr lang="sv-SE" dirty="0" err="1"/>
              <a:t>Invite</a:t>
            </a:r>
            <a:r>
              <a:rPr lang="sv-SE" dirty="0"/>
              <a:t> a </a:t>
            </a:r>
            <a:r>
              <a:rPr lang="sv-SE" dirty="0" err="1"/>
              <a:t>colleague</a:t>
            </a:r>
            <a:r>
              <a:rPr lang="sv-SE" dirty="0"/>
              <a:t>/co-</a:t>
            </a:r>
            <a:r>
              <a:rPr lang="sv-SE" dirty="0" err="1"/>
              <a:t>worker</a:t>
            </a:r>
            <a:r>
              <a:rPr lang="sv-SE" dirty="0"/>
              <a:t> to a fika</a:t>
            </a:r>
          </a:p>
          <a:p>
            <a:endParaRPr lang="sv-SE" dirty="0"/>
          </a:p>
          <a:p>
            <a:r>
              <a:rPr lang="sv-SE" dirty="0"/>
              <a:t>Tell </a:t>
            </a:r>
            <a:r>
              <a:rPr lang="sv-SE" dirty="0" err="1"/>
              <a:t>them</a:t>
            </a:r>
            <a:r>
              <a:rPr lang="sv-SE" dirty="0"/>
              <a:t> to </a:t>
            </a:r>
            <a:r>
              <a:rPr lang="sv-SE" dirty="0" err="1"/>
              <a:t>prepare</a:t>
            </a:r>
            <a:r>
              <a:rPr lang="sv-SE" dirty="0"/>
              <a:t> </a:t>
            </a:r>
            <a:r>
              <a:rPr lang="sv-SE" dirty="0" err="1"/>
              <a:t>strengths</a:t>
            </a:r>
            <a:r>
              <a:rPr lang="sv-SE" dirty="0"/>
              <a:t> and </a:t>
            </a:r>
            <a:r>
              <a:rPr lang="sv-SE" dirty="0" err="1"/>
              <a:t>weaknesses</a:t>
            </a:r>
            <a:r>
              <a:rPr lang="sv-SE" dirty="0"/>
              <a:t> and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do the same for </a:t>
            </a:r>
            <a:r>
              <a:rPr lang="sv-SE" dirty="0" err="1"/>
              <a:t>them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Discuss</a:t>
            </a:r>
            <a:r>
              <a:rPr lang="sv-SE" dirty="0"/>
              <a:t> and </a:t>
            </a:r>
            <a:r>
              <a:rPr lang="sv-SE" dirty="0" err="1"/>
              <a:t>analyse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00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 - </a:t>
            </a:r>
            <a:r>
              <a:rPr lang="sv-SE" dirty="0" err="1"/>
              <a:t>education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sz="4400" dirty="0"/>
          </a:p>
          <a:p>
            <a:r>
              <a:rPr lang="sv-SE" sz="4800" dirty="0"/>
              <a:t>MARKETING</a:t>
            </a:r>
            <a:r>
              <a:rPr lang="sv-SE" dirty="0"/>
              <a:t> </a:t>
            </a:r>
            <a:r>
              <a:rPr lang="sv-SE" sz="2000" dirty="0"/>
              <a:t>management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sz="2000" dirty="0"/>
              <a:t>Marketing</a:t>
            </a:r>
            <a:r>
              <a:rPr lang="sv-SE" dirty="0"/>
              <a:t> </a:t>
            </a:r>
            <a:r>
              <a:rPr lang="sv-SE" sz="4800" dirty="0"/>
              <a:t>MANAGEMENT</a:t>
            </a:r>
          </a:p>
          <a:p>
            <a:endParaRPr lang="sv-SE" sz="4400" dirty="0"/>
          </a:p>
          <a:p>
            <a:r>
              <a:rPr lang="sv-SE" sz="4300" dirty="0"/>
              <a:t>MARKETING MANAGEMENT</a:t>
            </a:r>
          </a:p>
        </p:txBody>
      </p:sp>
    </p:spTree>
    <p:extLst>
      <p:ext uri="{BB962C8B-B14F-4D97-AF65-F5344CB8AC3E}">
        <p14:creationId xmlns:p14="http://schemas.microsoft.com/office/powerpoint/2010/main" val="4137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 - </a:t>
            </a:r>
            <a:r>
              <a:rPr lang="sv-SE" dirty="0" err="1"/>
              <a:t>education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200" dirty="0" err="1"/>
              <a:t>Everybody</a:t>
            </a:r>
            <a:r>
              <a:rPr lang="sv-SE" sz="3200" dirty="0"/>
              <a:t> </a:t>
            </a:r>
            <a:r>
              <a:rPr lang="sv-SE" sz="3200" dirty="0" err="1"/>
              <a:t>who</a:t>
            </a:r>
            <a:r>
              <a:rPr lang="sv-SE" sz="3200" dirty="0"/>
              <a:t> studies </a:t>
            </a:r>
            <a:r>
              <a:rPr lang="sv-SE" sz="3200" dirty="0" err="1"/>
              <a:t>economy</a:t>
            </a:r>
            <a:r>
              <a:rPr lang="sv-SE" sz="3200" dirty="0"/>
              <a:t> </a:t>
            </a:r>
            <a:r>
              <a:rPr lang="sv-SE" sz="3200" dirty="0" err="1"/>
              <a:t>can´t</a:t>
            </a:r>
            <a:r>
              <a:rPr lang="sv-SE" sz="3200" dirty="0"/>
              <a:t> </a:t>
            </a:r>
            <a:r>
              <a:rPr lang="sv-SE" sz="3200" dirty="0" err="1"/>
              <a:t>work</a:t>
            </a:r>
            <a:r>
              <a:rPr lang="sv-SE" sz="3200" dirty="0"/>
              <a:t> at PWC or EY</a:t>
            </a:r>
          </a:p>
          <a:p>
            <a:pPr marL="0" indent="0">
              <a:buNone/>
            </a:pPr>
            <a:endParaRPr lang="sv-SE" sz="3200" dirty="0"/>
          </a:p>
          <a:p>
            <a:r>
              <a:rPr lang="sv-SE" sz="3200" dirty="0" err="1"/>
              <a:t>But</a:t>
            </a:r>
            <a:r>
              <a:rPr lang="sv-SE" sz="3200" dirty="0"/>
              <a:t> all </a:t>
            </a:r>
            <a:r>
              <a:rPr lang="sv-SE" sz="3200" dirty="0" err="1"/>
              <a:t>companies</a:t>
            </a:r>
            <a:r>
              <a:rPr lang="sv-SE" sz="3200" dirty="0"/>
              <a:t> </a:t>
            </a:r>
            <a:r>
              <a:rPr lang="sv-SE" sz="3200" dirty="0" err="1"/>
              <a:t>needs</a:t>
            </a:r>
            <a:r>
              <a:rPr lang="sv-SE" sz="3200" dirty="0"/>
              <a:t> </a:t>
            </a:r>
            <a:r>
              <a:rPr lang="sv-SE" sz="3200" dirty="0" err="1"/>
              <a:t>people</a:t>
            </a:r>
            <a:r>
              <a:rPr lang="sv-SE" sz="3200" dirty="0"/>
              <a:t> </a:t>
            </a:r>
            <a:r>
              <a:rPr lang="sv-SE" sz="3200" dirty="0" err="1"/>
              <a:t>who</a:t>
            </a:r>
            <a:r>
              <a:rPr lang="sv-SE" sz="3200" dirty="0"/>
              <a:t> </a:t>
            </a:r>
            <a:r>
              <a:rPr lang="sv-SE" sz="3200" dirty="0" err="1"/>
              <a:t>have</a:t>
            </a:r>
            <a:r>
              <a:rPr lang="sv-SE" sz="3200" dirty="0"/>
              <a:t> </a:t>
            </a:r>
            <a:r>
              <a:rPr lang="sv-SE" sz="3200" dirty="0" err="1"/>
              <a:t>studied</a:t>
            </a:r>
            <a:r>
              <a:rPr lang="sv-SE" sz="3200" dirty="0"/>
              <a:t> </a:t>
            </a:r>
            <a:r>
              <a:rPr lang="sv-SE" sz="3200" dirty="0" err="1"/>
              <a:t>economy</a:t>
            </a:r>
            <a:endParaRPr lang="sv-SE" sz="3200" dirty="0"/>
          </a:p>
          <a:p>
            <a:endParaRPr lang="sv-SE" sz="3200" dirty="0"/>
          </a:p>
          <a:p>
            <a:r>
              <a:rPr lang="sv-SE" sz="3200" dirty="0" err="1"/>
              <a:t>Which</a:t>
            </a:r>
            <a:r>
              <a:rPr lang="sv-SE" sz="3200" dirty="0"/>
              <a:t> </a:t>
            </a:r>
            <a:r>
              <a:rPr lang="sv-SE" sz="3200" dirty="0" err="1"/>
              <a:t>companies</a:t>
            </a:r>
            <a:r>
              <a:rPr lang="sv-SE" sz="3200" dirty="0"/>
              <a:t> </a:t>
            </a:r>
            <a:r>
              <a:rPr lang="sv-SE" sz="3200" dirty="0" err="1"/>
              <a:t>needs</a:t>
            </a:r>
            <a:r>
              <a:rPr lang="sv-SE" sz="3200" dirty="0"/>
              <a:t> my </a:t>
            </a:r>
            <a:r>
              <a:rPr lang="sv-SE" sz="3200" dirty="0" err="1"/>
              <a:t>skills</a:t>
            </a:r>
            <a:r>
              <a:rPr lang="sv-SE" sz="3200" dirty="0"/>
              <a:t>?</a:t>
            </a:r>
          </a:p>
          <a:p>
            <a:r>
              <a:rPr lang="sv-SE" sz="3200" dirty="0" err="1"/>
              <a:t>What</a:t>
            </a:r>
            <a:r>
              <a:rPr lang="sv-SE" sz="3200" dirty="0"/>
              <a:t> transferable </a:t>
            </a:r>
            <a:r>
              <a:rPr lang="sv-SE" sz="3200" dirty="0" err="1"/>
              <a:t>skills</a:t>
            </a:r>
            <a:r>
              <a:rPr lang="sv-SE" sz="3200" dirty="0"/>
              <a:t> do I </a:t>
            </a:r>
            <a:r>
              <a:rPr lang="sv-SE" sz="3200" dirty="0" err="1"/>
              <a:t>have</a:t>
            </a:r>
            <a:r>
              <a:rPr lang="sv-SE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45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r>
              <a:rPr lang="sv-SE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err="1"/>
              <a:t>Write</a:t>
            </a:r>
            <a:r>
              <a:rPr lang="sv-SE" dirty="0"/>
              <a:t> down all positive feedback </a:t>
            </a:r>
            <a:r>
              <a:rPr lang="sv-SE" dirty="0" err="1"/>
              <a:t>you</a:t>
            </a:r>
            <a:r>
              <a:rPr lang="sv-SE" dirty="0"/>
              <a:t> got from;</a:t>
            </a:r>
          </a:p>
          <a:p>
            <a:pPr lvl="1"/>
            <a:r>
              <a:rPr lang="sv-SE" dirty="0" err="1"/>
              <a:t>Employers</a:t>
            </a:r>
            <a:endParaRPr lang="sv-SE" dirty="0"/>
          </a:p>
          <a:p>
            <a:pPr lvl="2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it </a:t>
            </a:r>
            <a:r>
              <a:rPr lang="sv-SE" dirty="0" err="1"/>
              <a:t>says</a:t>
            </a:r>
            <a:r>
              <a:rPr lang="sv-SE" dirty="0"/>
              <a:t>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reference</a:t>
            </a:r>
            <a:r>
              <a:rPr lang="sv-SE" dirty="0"/>
              <a:t> letters/</a:t>
            </a:r>
            <a:r>
              <a:rPr lang="sv-SE" dirty="0" err="1"/>
              <a:t>documents</a:t>
            </a:r>
            <a:endParaRPr lang="sv-SE" dirty="0"/>
          </a:p>
          <a:p>
            <a:pPr lvl="1"/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network</a:t>
            </a:r>
            <a:endParaRPr lang="sv-SE" dirty="0"/>
          </a:p>
          <a:p>
            <a:pPr lvl="1"/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Interviews</a:t>
            </a:r>
            <a:endParaRPr lang="sv-SE" dirty="0"/>
          </a:p>
          <a:p>
            <a:pPr lvl="1"/>
            <a:r>
              <a:rPr lang="sv-SE" dirty="0" err="1"/>
              <a:t>Teachers</a:t>
            </a:r>
            <a:endParaRPr lang="sv-SE" dirty="0"/>
          </a:p>
          <a:p>
            <a:pPr lvl="1"/>
            <a:r>
              <a:rPr lang="sv-SE" dirty="0" err="1"/>
              <a:t>Collegeaus</a:t>
            </a:r>
            <a:r>
              <a:rPr lang="sv-SE" dirty="0"/>
              <a:t> and </a:t>
            </a:r>
            <a:r>
              <a:rPr lang="sv-SE" dirty="0" err="1"/>
              <a:t>friends</a:t>
            </a: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/>
              <a:t>And </a:t>
            </a:r>
            <a:r>
              <a:rPr lang="sv-SE" dirty="0" err="1"/>
              <a:t>some</a:t>
            </a:r>
            <a:r>
              <a:rPr lang="sv-SE" dirty="0"/>
              <a:t> Negative feedback</a:t>
            </a:r>
          </a:p>
          <a:p>
            <a:pPr lvl="1"/>
            <a:r>
              <a:rPr lang="sv-SE" dirty="0" err="1"/>
              <a:t>Rename</a:t>
            </a:r>
            <a:r>
              <a:rPr lang="sv-SE" dirty="0"/>
              <a:t> it ”List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upcoming</a:t>
            </a:r>
            <a:r>
              <a:rPr lang="sv-SE" dirty="0"/>
              <a:t> </a:t>
            </a:r>
            <a:r>
              <a:rPr lang="sv-SE" dirty="0" err="1"/>
              <a:t>Improvements</a:t>
            </a:r>
            <a:r>
              <a:rPr lang="sv-SE" dirty="0"/>
              <a:t>”</a:t>
            </a:r>
          </a:p>
          <a:p>
            <a:pPr lvl="1"/>
            <a:endParaRPr lang="sv-SE" dirty="0"/>
          </a:p>
          <a:p>
            <a:pPr lvl="1"/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remember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can´t</a:t>
            </a:r>
            <a:r>
              <a:rPr lang="sv-SE" dirty="0"/>
              <a:t> all be </a:t>
            </a:r>
            <a:r>
              <a:rPr lang="sv-SE" dirty="0" err="1"/>
              <a:t>perfect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11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Summarise</a:t>
            </a:r>
            <a:r>
              <a:rPr lang="sv-SE" dirty="0"/>
              <a:t> and </a:t>
            </a:r>
            <a:r>
              <a:rPr lang="sv-SE" dirty="0" err="1"/>
              <a:t>Analyse</a:t>
            </a:r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the </a:t>
            </a:r>
            <a:r>
              <a:rPr lang="sv-SE" dirty="0" err="1"/>
              <a:t>key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often</a:t>
            </a:r>
            <a:r>
              <a:rPr lang="sv-SE" dirty="0"/>
              <a:t> </a:t>
            </a:r>
            <a:r>
              <a:rPr lang="sv-SE" dirty="0" err="1"/>
              <a:t>repeated</a:t>
            </a:r>
            <a:r>
              <a:rPr lang="sv-SE" dirty="0"/>
              <a:t>?</a:t>
            </a:r>
          </a:p>
          <a:p>
            <a:pPr lvl="1"/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do I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?</a:t>
            </a:r>
          </a:p>
          <a:p>
            <a:pPr marL="457200" lvl="1" indent="0">
              <a:buNone/>
            </a:pPr>
            <a:endParaRPr lang="sv-SE" dirty="0"/>
          </a:p>
          <a:p>
            <a:endParaRPr lang="sv-SE" dirty="0"/>
          </a:p>
          <a:p>
            <a:r>
              <a:rPr lang="sv-SE" dirty="0" err="1"/>
              <a:t>Choose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5-7 </a:t>
            </a:r>
            <a:r>
              <a:rPr lang="sv-SE" dirty="0" err="1"/>
              <a:t>key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 to </a:t>
            </a:r>
            <a:r>
              <a:rPr lang="sv-SE" dirty="0" err="1"/>
              <a:t>describe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brand</a:t>
            </a:r>
          </a:p>
        </p:txBody>
      </p:sp>
    </p:spTree>
    <p:extLst>
      <p:ext uri="{BB962C8B-B14F-4D97-AF65-F5344CB8AC3E}">
        <p14:creationId xmlns:p14="http://schemas.microsoft.com/office/powerpoint/2010/main" val="27901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The </a:t>
            </a:r>
            <a:r>
              <a:rPr lang="sv-SE" dirty="0" err="1"/>
              <a:t>key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always</a:t>
            </a:r>
            <a:r>
              <a:rPr lang="sv-SE" dirty="0"/>
              <a:t> </a:t>
            </a:r>
            <a:r>
              <a:rPr lang="sv-SE" dirty="0" err="1"/>
              <a:t>your</a:t>
            </a:r>
            <a:endParaRPr lang="sv-SE" dirty="0"/>
          </a:p>
          <a:p>
            <a:pPr lvl="1"/>
            <a:r>
              <a:rPr lang="sv-SE" dirty="0" err="1"/>
              <a:t>Strengths</a:t>
            </a:r>
            <a:r>
              <a:rPr lang="sv-SE" dirty="0"/>
              <a:t> </a:t>
            </a:r>
          </a:p>
          <a:p>
            <a:pPr lvl="2"/>
            <a:r>
              <a:rPr lang="sv-SE" dirty="0"/>
              <a:t>On </a:t>
            </a:r>
            <a:r>
              <a:rPr lang="sv-SE" dirty="0" err="1"/>
              <a:t>your</a:t>
            </a:r>
            <a:r>
              <a:rPr lang="sv-SE" dirty="0"/>
              <a:t> CV and in </a:t>
            </a:r>
            <a:r>
              <a:rPr lang="sv-SE" dirty="0" err="1"/>
              <a:t>your</a:t>
            </a:r>
            <a:r>
              <a:rPr lang="sv-SE" dirty="0"/>
              <a:t> Cover letter</a:t>
            </a:r>
          </a:p>
          <a:p>
            <a:pPr lvl="2"/>
            <a:r>
              <a:rPr lang="sv-SE" dirty="0"/>
              <a:t>For </a:t>
            </a:r>
            <a:r>
              <a:rPr lang="sv-SE" dirty="0" err="1"/>
              <a:t>interviews</a:t>
            </a:r>
            <a:endParaRPr lang="sv-SE" dirty="0"/>
          </a:p>
          <a:p>
            <a:pPr lvl="2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elevator ”pitch” – elevator </a:t>
            </a:r>
            <a:r>
              <a:rPr lang="sv-SE" dirty="0" err="1"/>
              <a:t>speech</a:t>
            </a:r>
            <a:endParaRPr lang="sv-SE" dirty="0"/>
          </a:p>
          <a:p>
            <a:pPr lvl="1"/>
            <a:r>
              <a:rPr lang="sv-SE" dirty="0" err="1"/>
              <a:t>Search</a:t>
            </a:r>
            <a:r>
              <a:rPr lang="sv-SE" dirty="0"/>
              <a:t> </a:t>
            </a:r>
            <a:r>
              <a:rPr lang="sv-SE" dirty="0" err="1"/>
              <a:t>words</a:t>
            </a:r>
            <a:r>
              <a:rPr lang="sv-SE" dirty="0"/>
              <a:t> for LinkedIn</a:t>
            </a:r>
          </a:p>
          <a:p>
            <a:pPr lvl="1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profiles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/>
              <a:t>Be </a:t>
            </a:r>
            <a:r>
              <a:rPr lang="sv-SE" dirty="0" err="1"/>
              <a:t>consistent</a:t>
            </a:r>
            <a:r>
              <a:rPr lang="sv-SE" dirty="0"/>
              <a:t>!</a:t>
            </a:r>
          </a:p>
          <a:p>
            <a:endParaRPr lang="sv-SE" dirty="0"/>
          </a:p>
          <a:p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often</a:t>
            </a:r>
            <a:r>
              <a:rPr lang="sv-SE" dirty="0"/>
              <a:t>!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0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tag </a:t>
            </a:r>
            <a:r>
              <a:rPr lang="sv-SE" dirty="0" err="1"/>
              <a:t>line</a:t>
            </a:r>
            <a:r>
              <a:rPr lang="sv-SE" dirty="0"/>
              <a:t>: L’Oréal, Spiderman or IKEA</a:t>
            </a:r>
          </a:p>
          <a:p>
            <a:endParaRPr lang="sv-SE" dirty="0"/>
          </a:p>
          <a:p>
            <a:r>
              <a:rPr lang="sv-SE" dirty="0" err="1"/>
              <a:t>Examples</a:t>
            </a:r>
            <a:r>
              <a:rPr lang="sv-SE" dirty="0"/>
              <a:t>:</a:t>
            </a:r>
          </a:p>
          <a:p>
            <a:pPr lvl="1"/>
            <a:r>
              <a:rPr lang="sv-SE" i="1" dirty="0" err="1"/>
              <a:t>Career</a:t>
            </a:r>
            <a:r>
              <a:rPr lang="sv-SE" i="1" dirty="0"/>
              <a:t> </a:t>
            </a:r>
            <a:r>
              <a:rPr lang="sv-SE" i="1" dirty="0" err="1"/>
              <a:t>Counsellor</a:t>
            </a:r>
            <a:r>
              <a:rPr lang="sv-SE" i="1" dirty="0"/>
              <a:t> </a:t>
            </a:r>
            <a:r>
              <a:rPr lang="sv-SE" i="1" dirty="0" err="1"/>
              <a:t>with</a:t>
            </a:r>
            <a:r>
              <a:rPr lang="sv-SE" i="1" dirty="0"/>
              <a:t> an </a:t>
            </a:r>
            <a:r>
              <a:rPr lang="sv-SE" i="1" dirty="0" err="1"/>
              <a:t>open</a:t>
            </a:r>
            <a:r>
              <a:rPr lang="sv-SE" i="1" dirty="0"/>
              <a:t> and </a:t>
            </a:r>
            <a:r>
              <a:rPr lang="sv-SE" i="1" dirty="0" err="1"/>
              <a:t>curious</a:t>
            </a:r>
            <a:r>
              <a:rPr lang="sv-SE" i="1" dirty="0"/>
              <a:t> </a:t>
            </a:r>
            <a:r>
              <a:rPr lang="sv-SE" i="1" dirty="0" err="1"/>
              <a:t>mindset</a:t>
            </a:r>
            <a:r>
              <a:rPr lang="sv-SE" i="1" dirty="0"/>
              <a:t>, positive </a:t>
            </a:r>
            <a:r>
              <a:rPr lang="sv-SE" i="1" dirty="0" err="1"/>
              <a:t>outlook</a:t>
            </a:r>
            <a:r>
              <a:rPr lang="sv-SE" i="1" dirty="0"/>
              <a:t>, in-</a:t>
            </a:r>
            <a:r>
              <a:rPr lang="sv-SE" i="1" dirty="0" err="1"/>
              <a:t>depth</a:t>
            </a:r>
            <a:r>
              <a:rPr lang="sv-SE" i="1" dirty="0"/>
              <a:t> </a:t>
            </a:r>
            <a:r>
              <a:rPr lang="sv-SE" i="1" dirty="0" err="1"/>
              <a:t>knowledge</a:t>
            </a:r>
            <a:r>
              <a:rPr lang="sv-SE" i="1" dirty="0"/>
              <a:t> and </a:t>
            </a:r>
            <a:r>
              <a:rPr lang="sv-SE" i="1" dirty="0" err="1"/>
              <a:t>who</a:t>
            </a:r>
            <a:r>
              <a:rPr lang="sv-SE" i="1" dirty="0"/>
              <a:t> loves to </a:t>
            </a:r>
            <a:r>
              <a:rPr lang="sv-SE" i="1" dirty="0" err="1"/>
              <a:t>communicate</a:t>
            </a:r>
            <a:r>
              <a:rPr lang="sv-SE" i="1" dirty="0"/>
              <a:t> or at </a:t>
            </a:r>
            <a:r>
              <a:rPr lang="sv-SE" i="1" dirty="0" err="1"/>
              <a:t>least</a:t>
            </a:r>
            <a:r>
              <a:rPr lang="sv-SE" i="1" dirty="0"/>
              <a:t> to talk!</a:t>
            </a:r>
          </a:p>
          <a:p>
            <a:pPr lvl="1"/>
            <a:endParaRPr lang="sv-SE" i="1" dirty="0"/>
          </a:p>
          <a:p>
            <a:pPr lvl="1"/>
            <a:r>
              <a:rPr lang="sv-SE" i="1" dirty="0" err="1"/>
              <a:t>Creative</a:t>
            </a:r>
            <a:r>
              <a:rPr lang="sv-SE" i="1" dirty="0"/>
              <a:t> </a:t>
            </a:r>
            <a:r>
              <a:rPr lang="sv-SE" i="1" dirty="0" err="1"/>
              <a:t>Engineer</a:t>
            </a:r>
            <a:r>
              <a:rPr lang="sv-SE" i="1" dirty="0"/>
              <a:t> </a:t>
            </a:r>
            <a:r>
              <a:rPr lang="sv-SE" i="1" dirty="0" err="1"/>
              <a:t>with</a:t>
            </a:r>
            <a:r>
              <a:rPr lang="sv-SE" i="1" dirty="0"/>
              <a:t> </a:t>
            </a:r>
            <a:r>
              <a:rPr lang="sv-SE" i="1" dirty="0" err="1"/>
              <a:t>experience</a:t>
            </a:r>
            <a:r>
              <a:rPr lang="sv-SE" i="1" dirty="0"/>
              <a:t> from the Aviation </a:t>
            </a:r>
            <a:r>
              <a:rPr lang="sv-SE" i="1" dirty="0" err="1"/>
              <a:t>industry</a:t>
            </a:r>
            <a:r>
              <a:rPr lang="sv-SE" i="1" dirty="0"/>
              <a:t> </a:t>
            </a:r>
            <a:r>
              <a:rPr lang="sv-SE" i="1" dirty="0" err="1"/>
              <a:t>focusing</a:t>
            </a:r>
            <a:r>
              <a:rPr lang="sv-SE" i="1" dirty="0"/>
              <a:t> on </a:t>
            </a:r>
            <a:r>
              <a:rPr lang="sv-SE" i="1" dirty="0" err="1"/>
              <a:t>project</a:t>
            </a:r>
            <a:r>
              <a:rPr lang="sv-SE" i="1" dirty="0"/>
              <a:t> management and </a:t>
            </a:r>
            <a:r>
              <a:rPr lang="sv-SE" i="1" dirty="0" err="1"/>
              <a:t>with</a:t>
            </a:r>
            <a:r>
              <a:rPr lang="sv-SE" i="1" dirty="0"/>
              <a:t> </a:t>
            </a:r>
            <a:r>
              <a:rPr lang="sv-SE" i="1" dirty="0" err="1"/>
              <a:t>updated</a:t>
            </a:r>
            <a:r>
              <a:rPr lang="sv-SE" i="1" dirty="0"/>
              <a:t> </a:t>
            </a:r>
            <a:r>
              <a:rPr lang="sv-SE" i="1" dirty="0" err="1"/>
              <a:t>competences</a:t>
            </a:r>
            <a:r>
              <a:rPr lang="sv-SE" i="1" dirty="0"/>
              <a:t> </a:t>
            </a:r>
            <a:r>
              <a:rPr lang="sv-SE" i="1" dirty="0" err="1"/>
              <a:t>within</a:t>
            </a:r>
            <a:r>
              <a:rPr lang="sv-SE" i="1" dirty="0"/>
              <a:t> management.</a:t>
            </a: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74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Find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success</a:t>
            </a:r>
            <a:r>
              <a:rPr lang="sv-SE" dirty="0"/>
              <a:t> </a:t>
            </a:r>
            <a:r>
              <a:rPr lang="sv-SE" dirty="0" err="1"/>
              <a:t>stories</a:t>
            </a:r>
            <a:r>
              <a:rPr lang="sv-SE" dirty="0"/>
              <a:t>:</a:t>
            </a:r>
          </a:p>
          <a:p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challenges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gone</a:t>
            </a:r>
            <a:r>
              <a:rPr lang="sv-SE" dirty="0"/>
              <a:t> </a:t>
            </a:r>
            <a:r>
              <a:rPr lang="sv-SE" dirty="0" err="1"/>
              <a:t>trough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won</a:t>
            </a:r>
            <a:r>
              <a:rPr lang="sv-SE" dirty="0"/>
              <a:t>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professional</a:t>
            </a:r>
            <a:r>
              <a:rPr lang="sv-SE" dirty="0"/>
              <a:t> </a:t>
            </a:r>
            <a:r>
              <a:rPr lang="sv-SE" dirty="0" err="1"/>
              <a:t>success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educational</a:t>
            </a:r>
            <a:r>
              <a:rPr lang="sv-SE" dirty="0"/>
              <a:t> </a:t>
            </a:r>
            <a:r>
              <a:rPr lang="sv-SE" dirty="0" err="1"/>
              <a:t>success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had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shown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passion?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problems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solved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42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E387-4067-484E-A9FA-54B6F861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Work</a:t>
            </a:r>
            <a:r>
              <a:rPr lang="sv-SE" dirty="0"/>
              <a:t> Life </a:t>
            </a:r>
            <a:r>
              <a:rPr lang="sv-SE" dirty="0" err="1"/>
              <a:t>balance</a:t>
            </a:r>
            <a:r>
              <a:rPr lang="sv-SE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DA5072-4956-4C45-A60B-81E4F271B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806" y="2639219"/>
            <a:ext cx="62007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success</a:t>
            </a:r>
            <a:r>
              <a:rPr lang="sv-SE" dirty="0"/>
              <a:t> </a:t>
            </a:r>
            <a:r>
              <a:rPr lang="sv-SE" dirty="0" err="1"/>
              <a:t>stories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always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:</a:t>
            </a:r>
          </a:p>
          <a:p>
            <a:pPr lvl="1"/>
            <a:r>
              <a:rPr lang="sv-SE" dirty="0" err="1"/>
              <a:t>Examples</a:t>
            </a:r>
            <a:endParaRPr lang="sv-SE" dirty="0"/>
          </a:p>
          <a:p>
            <a:pPr lvl="2"/>
            <a:r>
              <a:rPr lang="sv-SE" dirty="0"/>
              <a:t>On </a:t>
            </a:r>
            <a:r>
              <a:rPr lang="sv-SE" dirty="0" err="1"/>
              <a:t>your</a:t>
            </a:r>
            <a:r>
              <a:rPr lang="sv-SE" dirty="0"/>
              <a:t> CV and in </a:t>
            </a:r>
            <a:r>
              <a:rPr lang="sv-SE" dirty="0" err="1"/>
              <a:t>your</a:t>
            </a:r>
            <a:r>
              <a:rPr lang="sv-SE" dirty="0"/>
              <a:t> Cover letter</a:t>
            </a:r>
          </a:p>
          <a:p>
            <a:pPr lvl="2"/>
            <a:r>
              <a:rPr lang="sv-SE" dirty="0"/>
              <a:t>For </a:t>
            </a:r>
            <a:r>
              <a:rPr lang="sv-SE" dirty="0" err="1"/>
              <a:t>interviews</a:t>
            </a:r>
            <a:endParaRPr lang="sv-SE" dirty="0"/>
          </a:p>
          <a:p>
            <a:pPr lvl="2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elevator ”pitch” – elevator </a:t>
            </a:r>
            <a:r>
              <a:rPr lang="sv-SE" dirty="0" err="1"/>
              <a:t>speech</a:t>
            </a:r>
            <a:endParaRPr lang="sv-SE" dirty="0"/>
          </a:p>
          <a:p>
            <a:pPr lvl="1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LinkedIn </a:t>
            </a:r>
            <a:r>
              <a:rPr lang="sv-SE" dirty="0" err="1"/>
              <a:t>Profile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/>
              <a:t>Be </a:t>
            </a:r>
            <a:r>
              <a:rPr lang="sv-SE" dirty="0" err="1"/>
              <a:t>consistent</a:t>
            </a:r>
            <a:r>
              <a:rPr lang="sv-SE" dirty="0"/>
              <a:t>!</a:t>
            </a:r>
          </a:p>
          <a:p>
            <a:endParaRPr lang="sv-SE" dirty="0"/>
          </a:p>
          <a:p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often</a:t>
            </a:r>
            <a:r>
              <a:rPr lang="sv-SE" dirty="0"/>
              <a:t>!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08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 10, 5 or 1 </a:t>
            </a:r>
            <a:r>
              <a:rPr lang="sv-SE" dirty="0" err="1"/>
              <a:t>year</a:t>
            </a:r>
            <a:r>
              <a:rPr lang="sv-SE" dirty="0"/>
              <a:t> from </a:t>
            </a:r>
            <a:r>
              <a:rPr lang="sv-SE" dirty="0" err="1"/>
              <a:t>now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For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kind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r>
              <a:rPr lang="sv-SE" dirty="0"/>
              <a:t> or </a:t>
            </a:r>
            <a:r>
              <a:rPr lang="sv-SE" dirty="0" err="1"/>
              <a:t>company</a:t>
            </a:r>
            <a:r>
              <a:rPr lang="sv-SE" dirty="0"/>
              <a:t>?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field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position look like? </a:t>
            </a:r>
            <a:r>
              <a:rPr lang="sv-SE" dirty="0" err="1"/>
              <a:t>Role</a:t>
            </a:r>
            <a:r>
              <a:rPr lang="sv-SE" dirty="0"/>
              <a:t>, </a:t>
            </a:r>
            <a:r>
              <a:rPr lang="sv-SE" dirty="0" err="1"/>
              <a:t>projects</a:t>
            </a:r>
            <a:r>
              <a:rPr lang="sv-SE" dirty="0"/>
              <a:t>, </a:t>
            </a:r>
            <a:r>
              <a:rPr lang="sv-SE" dirty="0" err="1"/>
              <a:t>results</a:t>
            </a:r>
            <a:r>
              <a:rPr lang="sv-SE" dirty="0"/>
              <a:t>, </a:t>
            </a:r>
            <a:r>
              <a:rPr lang="sv-SE" dirty="0" err="1"/>
              <a:t>coworkers</a:t>
            </a:r>
            <a:r>
              <a:rPr lang="sv-SE" dirty="0"/>
              <a:t>, manager, </a:t>
            </a:r>
            <a:r>
              <a:rPr lang="sv-SE" dirty="0" err="1"/>
              <a:t>salary</a:t>
            </a:r>
            <a:r>
              <a:rPr lang="sv-SE" dirty="0"/>
              <a:t>, </a:t>
            </a:r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r>
              <a:rPr lang="sv-SE" dirty="0"/>
              <a:t>….?</a:t>
            </a:r>
          </a:p>
          <a:p>
            <a:pPr lvl="2"/>
            <a:endParaRPr lang="sv-SE" dirty="0"/>
          </a:p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SMART </a:t>
            </a:r>
            <a:r>
              <a:rPr lang="sv-SE" dirty="0" err="1"/>
              <a:t>goals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28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target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Universities</a:t>
            </a:r>
            <a:endParaRPr lang="sv-SE" dirty="0"/>
          </a:p>
          <a:p>
            <a:pPr lvl="1"/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employers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clients</a:t>
            </a:r>
            <a:r>
              <a:rPr lang="sv-SE" dirty="0"/>
              <a:t>?</a:t>
            </a:r>
          </a:p>
          <a:p>
            <a:pPr lvl="1"/>
            <a:endParaRPr lang="sv-SE" dirty="0"/>
          </a:p>
          <a:p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competitors</a:t>
            </a:r>
            <a:r>
              <a:rPr lang="sv-SE" dirty="0"/>
              <a:t>?</a:t>
            </a:r>
          </a:p>
          <a:p>
            <a:pPr lvl="1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job</a:t>
            </a:r>
            <a:r>
              <a:rPr lang="sv-SE" dirty="0"/>
              <a:t> market?</a:t>
            </a:r>
          </a:p>
          <a:p>
            <a:pPr marL="457200" lvl="1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10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goals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always</a:t>
            </a:r>
            <a:r>
              <a:rPr lang="sv-SE" dirty="0"/>
              <a:t>:</a:t>
            </a:r>
          </a:p>
          <a:p>
            <a:pPr lvl="1"/>
            <a:r>
              <a:rPr lang="sv-SE" dirty="0" err="1"/>
              <a:t>Although</a:t>
            </a:r>
            <a:r>
              <a:rPr lang="sv-SE" dirty="0"/>
              <a:t> </a:t>
            </a:r>
            <a:r>
              <a:rPr lang="sv-SE" dirty="0" err="1"/>
              <a:t>somewhat</a:t>
            </a:r>
            <a:r>
              <a:rPr lang="sv-SE" dirty="0"/>
              <a:t> </a:t>
            </a:r>
            <a:r>
              <a:rPr lang="sv-SE" dirty="0" err="1"/>
              <a:t>adapted</a:t>
            </a:r>
            <a:r>
              <a:rPr lang="sv-SE" dirty="0"/>
              <a:t>:</a:t>
            </a:r>
          </a:p>
          <a:p>
            <a:pPr lvl="2"/>
            <a:r>
              <a:rPr lang="sv-SE" dirty="0"/>
              <a:t>On </a:t>
            </a:r>
            <a:r>
              <a:rPr lang="sv-SE" dirty="0" err="1"/>
              <a:t>your</a:t>
            </a:r>
            <a:r>
              <a:rPr lang="sv-SE" dirty="0"/>
              <a:t> CV and in </a:t>
            </a:r>
            <a:r>
              <a:rPr lang="sv-SE" dirty="0" err="1"/>
              <a:t>your</a:t>
            </a:r>
            <a:r>
              <a:rPr lang="sv-SE" dirty="0"/>
              <a:t> Cover letter</a:t>
            </a:r>
          </a:p>
          <a:p>
            <a:pPr lvl="2"/>
            <a:r>
              <a:rPr lang="sv-SE" dirty="0"/>
              <a:t>For </a:t>
            </a:r>
            <a:r>
              <a:rPr lang="sv-SE" dirty="0" err="1"/>
              <a:t>interviews</a:t>
            </a:r>
            <a:endParaRPr lang="sv-SE" dirty="0"/>
          </a:p>
          <a:p>
            <a:pPr lvl="2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elevator ”pitch” – elevator </a:t>
            </a:r>
            <a:r>
              <a:rPr lang="sv-SE" dirty="0" err="1"/>
              <a:t>speech</a:t>
            </a:r>
            <a:endParaRPr lang="sv-SE" dirty="0"/>
          </a:p>
          <a:p>
            <a:pPr lvl="1"/>
            <a:r>
              <a:rPr lang="sv-SE" dirty="0"/>
              <a:t>In </a:t>
            </a:r>
            <a:r>
              <a:rPr lang="sv-SE" dirty="0" err="1"/>
              <a:t>your</a:t>
            </a:r>
            <a:r>
              <a:rPr lang="sv-SE" dirty="0"/>
              <a:t> LinkedIn </a:t>
            </a:r>
            <a:r>
              <a:rPr lang="sv-SE" dirty="0" err="1"/>
              <a:t>Profile</a:t>
            </a:r>
            <a:endParaRPr lang="sv-SE" dirty="0"/>
          </a:p>
          <a:p>
            <a:pPr lvl="1"/>
            <a:endParaRPr lang="sv-SE" dirty="0"/>
          </a:p>
          <a:p>
            <a:r>
              <a:rPr lang="sv-SE" dirty="0"/>
              <a:t>Be </a:t>
            </a:r>
            <a:r>
              <a:rPr lang="sv-SE" dirty="0" err="1"/>
              <a:t>consistent</a:t>
            </a:r>
            <a:r>
              <a:rPr lang="sv-SE" dirty="0"/>
              <a:t>!</a:t>
            </a:r>
          </a:p>
          <a:p>
            <a:endParaRPr lang="sv-SE" dirty="0"/>
          </a:p>
          <a:p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often</a:t>
            </a:r>
            <a:r>
              <a:rPr lang="sv-SE" dirty="0"/>
              <a:t>!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72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target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is </a:t>
            </a:r>
            <a:r>
              <a:rPr lang="sv-SE" dirty="0" err="1"/>
              <a:t>always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focus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do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find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I </a:t>
            </a:r>
            <a:r>
              <a:rPr lang="sv-SE" dirty="0" err="1"/>
              <a:t>help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find</a:t>
            </a:r>
            <a:r>
              <a:rPr lang="sv-SE" dirty="0"/>
              <a:t>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/>
              <a:t>My </a:t>
            </a:r>
            <a:r>
              <a:rPr lang="sv-SE" dirty="0" err="1"/>
              <a:t>competitors</a:t>
            </a:r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do I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don´t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is my </a:t>
            </a:r>
            <a:r>
              <a:rPr lang="sv-SE" dirty="0" err="1"/>
              <a:t>Unique</a:t>
            </a:r>
            <a:r>
              <a:rPr lang="sv-SE" dirty="0"/>
              <a:t> Selling Point (USP)?</a:t>
            </a:r>
          </a:p>
        </p:txBody>
      </p:sp>
    </p:spTree>
    <p:extLst>
      <p:ext uri="{BB962C8B-B14F-4D97-AF65-F5344CB8AC3E}">
        <p14:creationId xmlns:p14="http://schemas.microsoft.com/office/powerpoint/2010/main" val="16362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3. </a:t>
            </a:r>
            <a:r>
              <a:rPr lang="sv-SE" dirty="0" err="1"/>
              <a:t>Controlling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Communication plan</a:t>
            </a:r>
          </a:p>
          <a:p>
            <a:pPr lvl="1"/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am</a:t>
            </a:r>
            <a:r>
              <a:rPr lang="sv-SE" dirty="0"/>
              <a:t> I </a:t>
            </a:r>
            <a:r>
              <a:rPr lang="sv-SE" dirty="0" err="1"/>
              <a:t>using</a:t>
            </a:r>
            <a:r>
              <a:rPr lang="sv-SE" dirty="0"/>
              <a:t>?</a:t>
            </a:r>
          </a:p>
          <a:p>
            <a:pPr lvl="2"/>
            <a:r>
              <a:rPr lang="sv-SE" dirty="0"/>
              <a:t>CV, Cover letters and </a:t>
            </a:r>
            <a:r>
              <a:rPr lang="sv-SE" dirty="0" err="1"/>
              <a:t>Prospecting</a:t>
            </a:r>
            <a:r>
              <a:rPr lang="sv-SE" dirty="0"/>
              <a:t> letters? Portfolio?</a:t>
            </a:r>
          </a:p>
          <a:p>
            <a:pPr lvl="2"/>
            <a:r>
              <a:rPr lang="sv-SE" dirty="0"/>
              <a:t>LinkedIn, Facebook, </a:t>
            </a:r>
            <a:r>
              <a:rPr lang="sv-SE" dirty="0" err="1"/>
              <a:t>Instagram</a:t>
            </a:r>
            <a:r>
              <a:rPr lang="sv-SE" dirty="0"/>
              <a:t>, Twitter, Blogg, </a:t>
            </a:r>
            <a:r>
              <a:rPr lang="sv-SE" dirty="0" err="1"/>
              <a:t>Webpage</a:t>
            </a:r>
            <a:endParaRPr lang="sv-SE" dirty="0"/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I </a:t>
            </a:r>
            <a:r>
              <a:rPr lang="sv-SE" dirty="0" err="1"/>
              <a:t>really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?	</a:t>
            </a:r>
          </a:p>
          <a:p>
            <a:pPr lvl="2"/>
            <a:r>
              <a:rPr lang="sv-SE" dirty="0" err="1"/>
              <a:t>Reach</a:t>
            </a:r>
            <a:r>
              <a:rPr lang="sv-SE" dirty="0"/>
              <a:t> my </a:t>
            </a:r>
            <a:r>
              <a:rPr lang="sv-SE" dirty="0" err="1"/>
              <a:t>targets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or </a:t>
            </a:r>
            <a:r>
              <a:rPr lang="sv-SE" dirty="0" err="1"/>
              <a:t>clients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do I </a:t>
            </a:r>
            <a:r>
              <a:rPr lang="sv-SE" dirty="0" err="1"/>
              <a:t>really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to </a:t>
            </a:r>
            <a:r>
              <a:rPr lang="sv-SE" dirty="0" err="1"/>
              <a:t>manage</a:t>
            </a:r>
            <a:r>
              <a:rPr lang="sv-SE" dirty="0"/>
              <a:t> it?</a:t>
            </a:r>
          </a:p>
          <a:p>
            <a:pPr lvl="2"/>
            <a:endParaRPr lang="sv-SE" dirty="0"/>
          </a:p>
          <a:p>
            <a:pPr lvl="1"/>
            <a:r>
              <a:rPr lang="sv-SE" dirty="0"/>
              <a:t>If </a:t>
            </a:r>
            <a:r>
              <a:rPr lang="sv-SE" dirty="0" err="1"/>
              <a:t>they</a:t>
            </a:r>
            <a:r>
              <a:rPr lang="sv-SE" dirty="0"/>
              <a:t> Google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find</a:t>
            </a:r>
            <a:r>
              <a:rPr lang="sv-SE" dirty="0"/>
              <a:t>?</a:t>
            </a:r>
          </a:p>
          <a:p>
            <a:pPr lvl="2"/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I </a:t>
            </a:r>
            <a:r>
              <a:rPr lang="sv-SE" dirty="0" err="1"/>
              <a:t>control</a:t>
            </a:r>
            <a:r>
              <a:rPr lang="sv-SE" dirty="0"/>
              <a:t> or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?</a:t>
            </a:r>
          </a:p>
          <a:p>
            <a:pPr lvl="2"/>
            <a:endParaRPr lang="sv-SE" dirty="0"/>
          </a:p>
          <a:p>
            <a:pPr lvl="1"/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72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CV &amp; Cover letters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Different approach for different </a:t>
            </a:r>
            <a:r>
              <a:rPr lang="sv-SE" dirty="0" err="1"/>
              <a:t>targets</a:t>
            </a:r>
            <a:r>
              <a:rPr lang="sv-SE" dirty="0"/>
              <a:t> </a:t>
            </a:r>
            <a:r>
              <a:rPr lang="sv-SE" dirty="0" err="1"/>
              <a:t>groups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career</a:t>
            </a:r>
            <a:endParaRPr lang="sv-SE" dirty="0"/>
          </a:p>
          <a:p>
            <a:pPr lvl="1"/>
            <a:r>
              <a:rPr lang="sv-SE" dirty="0"/>
              <a:t>Focus on the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side</a:t>
            </a:r>
            <a:endParaRPr lang="sv-SE" dirty="0"/>
          </a:p>
          <a:p>
            <a:pPr lvl="1"/>
            <a:r>
              <a:rPr lang="sv-SE" dirty="0" err="1"/>
              <a:t>Education</a:t>
            </a:r>
            <a:r>
              <a:rPr lang="sv-SE" dirty="0"/>
              <a:t>, </a:t>
            </a:r>
            <a:r>
              <a:rPr lang="sv-SE" dirty="0" err="1"/>
              <a:t>publications</a:t>
            </a:r>
            <a:r>
              <a:rPr lang="sv-SE" dirty="0"/>
              <a:t>, </a:t>
            </a:r>
            <a:r>
              <a:rPr lang="sv-SE" dirty="0" err="1"/>
              <a:t>conferences</a:t>
            </a:r>
            <a:r>
              <a:rPr lang="sv-SE" dirty="0"/>
              <a:t>,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projects</a:t>
            </a:r>
            <a:r>
              <a:rPr lang="sv-SE" dirty="0"/>
              <a:t>,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,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skills</a:t>
            </a:r>
            <a:r>
              <a:rPr lang="sv-SE" dirty="0"/>
              <a:t>, IT </a:t>
            </a:r>
            <a:r>
              <a:rPr lang="sv-SE" dirty="0" err="1"/>
              <a:t>skills</a:t>
            </a:r>
            <a:r>
              <a:rPr lang="sv-SE" dirty="0"/>
              <a:t>..</a:t>
            </a:r>
          </a:p>
          <a:p>
            <a:pPr lvl="1"/>
            <a:endParaRPr lang="sv-SE" dirty="0"/>
          </a:p>
          <a:p>
            <a:r>
              <a:rPr lang="sv-SE" dirty="0"/>
              <a:t>Private or public </a:t>
            </a:r>
            <a:r>
              <a:rPr lang="sv-SE" dirty="0" err="1"/>
              <a:t>sector</a:t>
            </a:r>
            <a:endParaRPr lang="sv-SE" dirty="0"/>
          </a:p>
          <a:p>
            <a:pPr lvl="1"/>
            <a:r>
              <a:rPr lang="sv-SE" dirty="0" err="1"/>
              <a:t>Education</a:t>
            </a:r>
            <a:r>
              <a:rPr lang="sv-SE" dirty="0"/>
              <a:t>,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, </a:t>
            </a:r>
            <a:r>
              <a:rPr lang="sv-SE" dirty="0" err="1"/>
              <a:t>projects</a:t>
            </a:r>
            <a:r>
              <a:rPr lang="sv-SE" dirty="0"/>
              <a:t>,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skills</a:t>
            </a:r>
            <a:r>
              <a:rPr lang="sv-SE" dirty="0"/>
              <a:t>, IT </a:t>
            </a:r>
            <a:r>
              <a:rPr lang="sv-SE" dirty="0" err="1"/>
              <a:t>skills</a:t>
            </a:r>
            <a:r>
              <a:rPr lang="sv-SE" dirty="0"/>
              <a:t>,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projects</a:t>
            </a:r>
            <a:r>
              <a:rPr lang="sv-SE" dirty="0"/>
              <a:t>, </a:t>
            </a:r>
            <a:r>
              <a:rPr lang="sv-SE" dirty="0" err="1"/>
              <a:t>publications</a:t>
            </a:r>
            <a:r>
              <a:rPr lang="sv-SE" dirty="0"/>
              <a:t> and </a:t>
            </a:r>
            <a:r>
              <a:rPr lang="sv-SE" dirty="0" err="1"/>
              <a:t>conferenses</a:t>
            </a:r>
            <a:r>
              <a:rPr lang="sv-SE" dirty="0"/>
              <a:t> (a </a:t>
            </a:r>
            <a:r>
              <a:rPr lang="sv-SE" dirty="0" err="1"/>
              <a:t>selection</a:t>
            </a:r>
            <a:r>
              <a:rPr lang="sv-SE" dirty="0"/>
              <a:t>)..</a:t>
            </a:r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64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Controlling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sv-SE" dirty="0"/>
          </a:p>
          <a:p>
            <a:r>
              <a:rPr lang="sv-SE" dirty="0" err="1"/>
              <a:t>How</a:t>
            </a:r>
            <a:r>
              <a:rPr lang="sv-SE" dirty="0"/>
              <a:t> I look..</a:t>
            </a:r>
          </a:p>
          <a:p>
            <a:r>
              <a:rPr lang="sv-SE" dirty="0" err="1"/>
              <a:t>How</a:t>
            </a:r>
            <a:r>
              <a:rPr lang="sv-SE" dirty="0"/>
              <a:t> I </a:t>
            </a:r>
            <a:r>
              <a:rPr lang="sv-SE" dirty="0" err="1"/>
              <a:t>behave</a:t>
            </a:r>
            <a:r>
              <a:rPr lang="sv-SE" dirty="0"/>
              <a:t>..</a:t>
            </a:r>
          </a:p>
          <a:p>
            <a:r>
              <a:rPr lang="sv-SE" dirty="0" err="1"/>
              <a:t>How</a:t>
            </a:r>
            <a:r>
              <a:rPr lang="sv-SE" dirty="0"/>
              <a:t> I </a:t>
            </a:r>
            <a:r>
              <a:rPr lang="sv-SE" dirty="0" err="1"/>
              <a:t>am</a:t>
            </a:r>
            <a:r>
              <a:rPr lang="sv-SE" dirty="0"/>
              <a:t> </a:t>
            </a:r>
            <a:r>
              <a:rPr lang="sv-SE" dirty="0" err="1"/>
              <a:t>percieved</a:t>
            </a:r>
            <a:r>
              <a:rPr lang="sv-SE" dirty="0"/>
              <a:t>..</a:t>
            </a:r>
          </a:p>
          <a:p>
            <a:r>
              <a:rPr lang="sv-SE" dirty="0" err="1"/>
              <a:t>How</a:t>
            </a:r>
            <a:r>
              <a:rPr lang="sv-SE" dirty="0"/>
              <a:t> I present </a:t>
            </a:r>
            <a:r>
              <a:rPr lang="sv-SE" dirty="0" err="1"/>
              <a:t>myself</a:t>
            </a:r>
            <a:r>
              <a:rPr lang="sv-SE" dirty="0"/>
              <a:t>..</a:t>
            </a:r>
          </a:p>
          <a:p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communicate</a:t>
            </a:r>
            <a:r>
              <a:rPr lang="sv-SE" dirty="0"/>
              <a:t>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..</a:t>
            </a:r>
          </a:p>
          <a:p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saying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behind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back..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lvl="2"/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11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Copyright: Newstart Nordic </a:t>
            </a: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9375"/>
            <a:ext cx="8458200" cy="1981200"/>
          </a:xfrm>
        </p:spPr>
        <p:txBody>
          <a:bodyPr/>
          <a:lstStyle/>
          <a:p>
            <a:pPr eaLnBrk="1" hangingPunct="1"/>
            <a:r>
              <a:rPr lang="sv-SE" altLang="sv-SE" dirty="0" err="1"/>
              <a:t>Your</a:t>
            </a:r>
            <a:r>
              <a:rPr lang="sv-SE" altLang="sv-SE" dirty="0"/>
              <a:t> Brand is…</a:t>
            </a:r>
            <a:endParaRPr lang="en-US" altLang="sv-SE" dirty="0"/>
          </a:p>
        </p:txBody>
      </p:sp>
      <p:sp>
        <p:nvSpPr>
          <p:cNvPr id="36869" name="Oval 3"/>
          <p:cNvSpPr>
            <a:spLocks noChangeArrowheads="1"/>
          </p:cNvSpPr>
          <p:nvPr/>
        </p:nvSpPr>
        <p:spPr bwMode="auto">
          <a:xfrm>
            <a:off x="914400" y="2781300"/>
            <a:ext cx="6249988" cy="1152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sv-SE"/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1042988" y="4076700"/>
            <a:ext cx="11826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sv-SE" altLang="sv-SE"/>
              <a:t>Identity</a:t>
            </a:r>
          </a:p>
          <a:p>
            <a:pPr eaLnBrk="1" hangingPunct="1"/>
            <a:r>
              <a:rPr lang="sv-SE" altLang="sv-SE" sz="1400"/>
              <a:t>My own view</a:t>
            </a:r>
            <a:endParaRPr lang="en-US" altLang="sv-SE" sz="1400"/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3276600" y="4076700"/>
            <a:ext cx="19462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sv-SE" altLang="sv-SE"/>
              <a:t>Profile</a:t>
            </a:r>
          </a:p>
          <a:p>
            <a:pPr eaLnBrk="1" hangingPunct="1"/>
            <a:r>
              <a:rPr lang="en-US" altLang="sv-SE" sz="1400"/>
              <a:t>How others view myself</a:t>
            </a: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5219700" y="4076700"/>
            <a:ext cx="16367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sv-SE" altLang="sv-SE"/>
              <a:t>Brand</a:t>
            </a:r>
          </a:p>
          <a:p>
            <a:pPr eaLnBrk="1" hangingPunct="1"/>
            <a:r>
              <a:rPr lang="sv-SE" altLang="sv-SE" sz="1400"/>
              <a:t>How I want to be</a:t>
            </a:r>
          </a:p>
          <a:p>
            <a:pPr eaLnBrk="1" hangingPunct="1"/>
            <a:r>
              <a:rPr lang="sv-SE" altLang="sv-SE" sz="1400"/>
              <a:t> percieved by others</a:t>
            </a:r>
            <a:endParaRPr lang="en-US" altLang="sv-SE" sz="1400"/>
          </a:p>
        </p:txBody>
      </p:sp>
      <p:sp>
        <p:nvSpPr>
          <p:cNvPr id="36873" name="Line 7"/>
          <p:cNvSpPr>
            <a:spLocks noChangeShapeType="1"/>
          </p:cNvSpPr>
          <p:nvPr/>
        </p:nvSpPr>
        <p:spPr bwMode="auto">
          <a:xfrm flipH="1">
            <a:off x="6705600" y="3810000"/>
            <a:ext cx="3048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874" name="Oval 8"/>
          <p:cNvSpPr>
            <a:spLocks noChangeArrowheads="1"/>
          </p:cNvSpPr>
          <p:nvPr/>
        </p:nvSpPr>
        <p:spPr bwMode="auto">
          <a:xfrm>
            <a:off x="827088" y="2781300"/>
            <a:ext cx="5473700" cy="1152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sv-SE"/>
          </a:p>
        </p:txBody>
      </p:sp>
      <p:sp>
        <p:nvSpPr>
          <p:cNvPr id="36875" name="Oval 9"/>
          <p:cNvSpPr>
            <a:spLocks noChangeArrowheads="1"/>
          </p:cNvSpPr>
          <p:nvPr/>
        </p:nvSpPr>
        <p:spPr bwMode="auto">
          <a:xfrm>
            <a:off x="755650" y="2852738"/>
            <a:ext cx="4824413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26661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 steps </a:t>
            </a:r>
            <a:r>
              <a:rPr lang="sv-SE" dirty="0" err="1"/>
              <a:t>of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Personal </a:t>
            </a:r>
            <a:r>
              <a:rPr lang="sv-SE" dirty="0" err="1"/>
              <a:t>Branding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1. Self </a:t>
            </a:r>
            <a:r>
              <a:rPr lang="sv-SE" dirty="0" err="1"/>
              <a:t>assessment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2. </a:t>
            </a:r>
            <a:r>
              <a:rPr lang="sv-SE" dirty="0" err="1"/>
              <a:t>Communicating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/>
              <a:t>3. Controlling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37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career</a:t>
            </a:r>
            <a:r>
              <a:rPr lang="sv-SE" dirty="0"/>
              <a:t> do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?</a:t>
            </a:r>
          </a:p>
          <a:p>
            <a:endParaRPr lang="sv-SE" dirty="0"/>
          </a:p>
          <a:p>
            <a:r>
              <a:rPr lang="sv-SE" dirty="0"/>
              <a:t>Self </a:t>
            </a:r>
            <a:r>
              <a:rPr lang="sv-SE" dirty="0" err="1"/>
              <a:t>assesment</a:t>
            </a:r>
            <a:r>
              <a:rPr lang="sv-SE" dirty="0"/>
              <a:t> (</a:t>
            </a:r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important</a:t>
            </a:r>
            <a:r>
              <a:rPr lang="sv-SE" dirty="0"/>
              <a:t> for </a:t>
            </a:r>
            <a:r>
              <a:rPr lang="sv-SE" dirty="0" err="1"/>
              <a:t>me</a:t>
            </a:r>
            <a:r>
              <a:rPr lang="sv-SE" dirty="0"/>
              <a:t>)</a:t>
            </a:r>
          </a:p>
          <a:p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am</a:t>
            </a:r>
            <a:r>
              <a:rPr lang="sv-SE" dirty="0"/>
              <a:t> I </a:t>
            </a:r>
            <a:r>
              <a:rPr lang="sv-SE" dirty="0" err="1"/>
              <a:t>looking</a:t>
            </a:r>
            <a:r>
              <a:rPr lang="sv-SE" dirty="0"/>
              <a:t> for?</a:t>
            </a:r>
          </a:p>
          <a:p>
            <a:endParaRPr lang="sv-SE" dirty="0"/>
          </a:p>
          <a:p>
            <a:r>
              <a:rPr lang="sv-SE" dirty="0"/>
              <a:t>4 </a:t>
            </a:r>
            <a:r>
              <a:rPr lang="sv-SE" dirty="0" err="1"/>
              <a:t>main</a:t>
            </a:r>
            <a:r>
              <a:rPr lang="sv-SE" dirty="0"/>
              <a:t> different </a:t>
            </a:r>
            <a:r>
              <a:rPr lang="sv-SE" dirty="0" err="1"/>
              <a:t>Career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paths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6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v-SE" altLang="sv-SE" sz="4000" dirty="0">
                <a:latin typeface="Arial" panose="020B0604020202020204" pitchFamily="34" charset="0"/>
              </a:rPr>
              <a:t>Job-</a:t>
            </a:r>
            <a:r>
              <a:rPr lang="sv-SE" altLang="sv-SE" sz="4000" dirty="0" err="1">
                <a:latin typeface="Arial" panose="020B0604020202020204" pitchFamily="34" charset="0"/>
              </a:rPr>
              <a:t>hunting</a:t>
            </a:r>
            <a:r>
              <a:rPr lang="sv-SE" altLang="sv-SE" sz="4000" dirty="0">
                <a:latin typeface="Arial" panose="020B0604020202020204" pitchFamily="34" charset="0"/>
              </a:rPr>
              <a:t> – </a:t>
            </a:r>
            <a:r>
              <a:rPr lang="sv-SE" altLang="sv-SE" sz="4000" dirty="0" err="1">
                <a:latin typeface="Arial" panose="020B0604020202020204" pitchFamily="34" charset="0"/>
              </a:rPr>
              <a:t>How</a:t>
            </a:r>
            <a:r>
              <a:rPr lang="sv-SE" altLang="sv-SE" sz="4000" dirty="0">
                <a:latin typeface="Arial" panose="020B0604020202020204" pitchFamily="34" charset="0"/>
              </a:rPr>
              <a:t> do </a:t>
            </a:r>
            <a:r>
              <a:rPr lang="sv-SE" altLang="sv-SE" sz="4000" dirty="0" err="1">
                <a:latin typeface="Arial" panose="020B0604020202020204" pitchFamily="34" charset="0"/>
              </a:rPr>
              <a:t>you</a:t>
            </a:r>
            <a:r>
              <a:rPr lang="sv-SE" altLang="sv-SE" sz="4000" dirty="0">
                <a:latin typeface="Arial" panose="020B0604020202020204" pitchFamily="34" charset="0"/>
              </a:rPr>
              <a:t> </a:t>
            </a:r>
            <a:r>
              <a:rPr lang="sv-SE" altLang="sv-SE" sz="4000" dirty="0" err="1">
                <a:latin typeface="Arial" panose="020B0604020202020204" pitchFamily="34" charset="0"/>
              </a:rPr>
              <a:t>find</a:t>
            </a:r>
            <a:r>
              <a:rPr lang="sv-SE" altLang="sv-SE" sz="4000" dirty="0">
                <a:latin typeface="Arial" panose="020B0604020202020204" pitchFamily="34" charset="0"/>
              </a:rPr>
              <a:t> </a:t>
            </a:r>
            <a:r>
              <a:rPr lang="sv-SE" altLang="sv-SE" sz="4000" dirty="0" err="1">
                <a:latin typeface="Arial" panose="020B0604020202020204" pitchFamily="34" charset="0"/>
              </a:rPr>
              <a:t>jobs</a:t>
            </a:r>
            <a:r>
              <a:rPr lang="sv-SE" altLang="sv-SE" sz="4000" dirty="0">
                <a:latin typeface="Arial" panose="020B0604020202020204" pitchFamily="34" charset="0"/>
              </a:rPr>
              <a:t>?</a:t>
            </a:r>
            <a:endParaRPr lang="en-US" altLang="sv-SE" sz="4000" dirty="0">
              <a:latin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sv-SE" sz="3200" i="1" dirty="0">
              <a:latin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sv-SE" sz="2800" i="1" dirty="0">
                <a:latin typeface="Arial" charset="0"/>
              </a:rPr>
              <a:t>Information </a:t>
            </a:r>
            <a:r>
              <a:rPr lang="sv-SE" sz="2800" i="1" dirty="0" err="1">
                <a:latin typeface="Arial" charset="0"/>
              </a:rPr>
              <a:t>about</a:t>
            </a:r>
            <a:r>
              <a:rPr lang="sv-SE" sz="2800" i="1" dirty="0">
                <a:latin typeface="Arial" charset="0"/>
              </a:rPr>
              <a:t> </a:t>
            </a:r>
            <a:r>
              <a:rPr lang="sv-SE" sz="2800" i="1" dirty="0" err="1">
                <a:latin typeface="Arial" charset="0"/>
              </a:rPr>
              <a:t>Methods</a:t>
            </a:r>
            <a:r>
              <a:rPr lang="sv-SE" sz="2800" i="1" dirty="0">
                <a:latin typeface="Arial" charset="0"/>
              </a:rPr>
              <a:t> and Tools </a:t>
            </a:r>
            <a:r>
              <a:rPr lang="sv-SE" sz="2800" i="1" dirty="0" err="1">
                <a:latin typeface="Arial" charset="0"/>
              </a:rPr>
              <a:t>you</a:t>
            </a:r>
            <a:r>
              <a:rPr lang="sv-SE" sz="2800" i="1" dirty="0">
                <a:latin typeface="Arial" charset="0"/>
              </a:rPr>
              <a:t> </a:t>
            </a:r>
            <a:r>
              <a:rPr lang="sv-SE" sz="2800" i="1" dirty="0" err="1">
                <a:latin typeface="Arial" charset="0"/>
              </a:rPr>
              <a:t>can</a:t>
            </a:r>
            <a:r>
              <a:rPr lang="sv-SE" sz="2800" i="1" dirty="0">
                <a:latin typeface="Arial" charset="0"/>
              </a:rPr>
              <a:t> </a:t>
            </a:r>
            <a:r>
              <a:rPr lang="sv-SE" sz="2800" i="1" dirty="0" err="1">
                <a:latin typeface="Arial" charset="0"/>
              </a:rPr>
              <a:t>use</a:t>
            </a:r>
            <a:r>
              <a:rPr lang="sv-SE" sz="2800" i="1" dirty="0">
                <a:latin typeface="Arial" charset="0"/>
              </a:rPr>
              <a:t> to </a:t>
            </a:r>
            <a:r>
              <a:rPr lang="sv-SE" sz="2800" i="1" dirty="0" err="1">
                <a:latin typeface="Arial" charset="0"/>
              </a:rPr>
              <a:t>find</a:t>
            </a:r>
            <a:r>
              <a:rPr lang="sv-SE" sz="2800" i="1" dirty="0">
                <a:latin typeface="Arial" charset="0"/>
              </a:rPr>
              <a:t> </a:t>
            </a:r>
            <a:r>
              <a:rPr lang="sv-SE" sz="2800" i="1" dirty="0" err="1">
                <a:latin typeface="Arial" charset="0"/>
              </a:rPr>
              <a:t>companies</a:t>
            </a:r>
            <a:r>
              <a:rPr lang="sv-SE" sz="2800" i="1" dirty="0">
                <a:latin typeface="Arial" charset="0"/>
              </a:rPr>
              <a:t> and </a:t>
            </a:r>
            <a:br>
              <a:rPr lang="sv-SE" sz="2800" i="1" dirty="0">
                <a:latin typeface="Arial" charset="0"/>
              </a:rPr>
            </a:br>
            <a:r>
              <a:rPr lang="sv-SE" sz="2800" i="1" dirty="0" err="1">
                <a:latin typeface="Arial" charset="0"/>
              </a:rPr>
              <a:t>job</a:t>
            </a:r>
            <a:r>
              <a:rPr lang="sv-SE" sz="2800" i="1" dirty="0">
                <a:latin typeface="Arial" charset="0"/>
              </a:rPr>
              <a:t> </a:t>
            </a:r>
            <a:r>
              <a:rPr lang="sv-SE" sz="2800" i="1" dirty="0" err="1">
                <a:latin typeface="Arial" charset="0"/>
              </a:rPr>
              <a:t>opportunities</a:t>
            </a:r>
            <a:r>
              <a:rPr lang="sv-SE" sz="2800" i="1" dirty="0">
                <a:latin typeface="Arial" charset="0"/>
              </a:rPr>
              <a:t>.</a:t>
            </a:r>
          </a:p>
          <a:p>
            <a:pPr marL="457200" lvl="1" indent="0" algn="ctr" eaLnBrk="1" hangingPunct="1">
              <a:buFontTx/>
              <a:buNone/>
              <a:defRPr/>
            </a:pPr>
            <a:endParaRPr lang="sv-SE" sz="2800" i="1" dirty="0">
              <a:latin typeface="Arial" charset="0"/>
            </a:endParaRPr>
          </a:p>
          <a:p>
            <a:pPr marL="0" lvl="0" indent="0" algn="ctr">
              <a:buNone/>
            </a:pPr>
            <a:r>
              <a:rPr lang="sv-SE" sz="1300" dirty="0">
                <a:solidFill>
                  <a:prstClr val="white"/>
                </a:solidFill>
              </a:rPr>
              <a:t>Andreas Torén</a:t>
            </a:r>
          </a:p>
          <a:p>
            <a:pPr marL="0" lvl="0" indent="0" algn="ctr">
              <a:buNone/>
            </a:pPr>
            <a:r>
              <a:rPr lang="sv-SE" sz="1300" dirty="0" err="1">
                <a:solidFill>
                  <a:prstClr val="white"/>
                </a:solidFill>
              </a:rPr>
              <a:t>Career</a:t>
            </a:r>
            <a:r>
              <a:rPr lang="sv-SE" sz="1300" dirty="0">
                <a:solidFill>
                  <a:prstClr val="white"/>
                </a:solidFill>
              </a:rPr>
              <a:t> 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careercenter@ju.se</a:t>
            </a:r>
          </a:p>
          <a:p>
            <a:pPr marL="0" lvl="0" indent="0" algn="ctr">
              <a:buNone/>
            </a:pPr>
            <a:r>
              <a:rPr lang="sv-SE" sz="1300" u="sng" dirty="0"/>
              <a:t>www.ju.se/careercenter</a:t>
            </a:r>
          </a:p>
          <a:p>
            <a:pPr marL="0" lvl="0" indent="0" algn="ctr">
              <a:buNone/>
            </a:pPr>
            <a:r>
              <a:rPr lang="sv-SE" sz="1300" u="sng" dirty="0">
                <a:solidFill>
                  <a:prstClr val="white"/>
                </a:solidFill>
              </a:rPr>
              <a:t>www.facebook.com/careercenterju</a:t>
            </a:r>
          </a:p>
          <a:p>
            <a:pPr marL="457200" lvl="1" indent="0" eaLnBrk="1" hangingPunct="1"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sz="4000" dirty="0"/>
              <a:t>Always </a:t>
            </a:r>
            <a:r>
              <a:rPr lang="sv-SE" altLang="sv-SE" sz="4000" dirty="0" err="1"/>
              <a:t>think</a:t>
            </a:r>
            <a:r>
              <a:rPr lang="sv-SE" altLang="sv-SE" sz="4000" dirty="0"/>
              <a:t> </a:t>
            </a:r>
            <a:r>
              <a:rPr lang="sv-SE" altLang="sv-SE" sz="4000" dirty="0" err="1"/>
              <a:t>about</a:t>
            </a:r>
            <a:endParaRPr lang="en-US" altLang="sv-SE" sz="40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altLang="sv-SE" sz="2800">
                <a:latin typeface="Arial" panose="020B0604020202020204" pitchFamily="34" charset="0"/>
              </a:rPr>
              <a:t>Language Barriers!</a:t>
            </a:r>
            <a:br>
              <a:rPr lang="sv-SE" altLang="sv-SE" sz="2400">
                <a:latin typeface="Arial" panose="020B0604020202020204" pitchFamily="34" charset="0"/>
              </a:rPr>
            </a:br>
            <a:endParaRPr lang="sv-SE" altLang="sv-SE" sz="24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>
                <a:latin typeface="Arial" panose="020B0604020202020204" pitchFamily="34" charset="0"/>
              </a:rPr>
              <a:t>Contacts always important!</a:t>
            </a:r>
          </a:p>
          <a:p>
            <a:pPr eaLnBrk="1" hangingPunct="1">
              <a:lnSpc>
                <a:spcPct val="90000"/>
              </a:lnSpc>
            </a:pPr>
            <a:endParaRPr lang="sv-SE" altLang="sv-SE" sz="2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>
                <a:latin typeface="Arial" panose="020B0604020202020204" pitchFamily="34" charset="0"/>
              </a:rPr>
              <a:t>Big companies are always easier?</a:t>
            </a:r>
          </a:p>
          <a:p>
            <a:pPr eaLnBrk="1" hangingPunct="1">
              <a:lnSpc>
                <a:spcPct val="90000"/>
              </a:lnSpc>
            </a:pPr>
            <a:endParaRPr lang="sv-SE" altLang="sv-SE" sz="2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>
                <a:latin typeface="Arial" panose="020B0604020202020204" pitchFamily="34" charset="0"/>
              </a:rPr>
              <a:t>Cultural differences?</a:t>
            </a:r>
          </a:p>
          <a:p>
            <a:pPr eaLnBrk="1" hangingPunct="1">
              <a:lnSpc>
                <a:spcPct val="90000"/>
              </a:lnSpc>
            </a:pPr>
            <a:endParaRPr lang="sv-SE" altLang="sv-SE" sz="2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v-SE" altLang="sv-SE" sz="2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v-SE" altLang="sv-SE" sz="2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sv-SE" sz="2800"/>
          </a:p>
        </p:txBody>
      </p:sp>
    </p:spTree>
    <p:extLst>
      <p:ext uri="{BB962C8B-B14F-4D97-AF65-F5344CB8AC3E}">
        <p14:creationId xmlns:p14="http://schemas.microsoft.com/office/powerpoint/2010/main" val="36721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sz="4000" dirty="0"/>
              <a:t>Always think about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sv-SE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v-SE" sz="2800" dirty="0" err="1">
                <a:latin typeface="Arial" charset="0"/>
              </a:rPr>
              <a:t>Which</a:t>
            </a:r>
            <a:r>
              <a:rPr lang="sv-SE" sz="2800" dirty="0">
                <a:latin typeface="Arial" charset="0"/>
              </a:rPr>
              <a:t> organisations </a:t>
            </a:r>
            <a:r>
              <a:rPr lang="sv-SE" sz="2800" dirty="0" err="1">
                <a:latin typeface="Arial" charset="0"/>
              </a:rPr>
              <a:t>can</a:t>
            </a:r>
            <a:r>
              <a:rPr lang="sv-SE" sz="2800" dirty="0">
                <a:latin typeface="Arial" charset="0"/>
              </a:rPr>
              <a:t> I Contact?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sv-S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v-SE" sz="2800" dirty="0" err="1">
                <a:latin typeface="Arial" charset="0"/>
              </a:rPr>
              <a:t>What</a:t>
            </a:r>
            <a:r>
              <a:rPr lang="sv-SE" sz="2800" dirty="0">
                <a:latin typeface="Arial" charset="0"/>
              </a:rPr>
              <a:t> </a:t>
            </a:r>
            <a:r>
              <a:rPr lang="sv-SE" sz="2800" dirty="0" err="1">
                <a:latin typeface="Arial" charset="0"/>
              </a:rPr>
              <a:t>contacts</a:t>
            </a:r>
            <a:r>
              <a:rPr lang="sv-SE" sz="2800" dirty="0">
                <a:latin typeface="Arial" charset="0"/>
              </a:rPr>
              <a:t> do my University </a:t>
            </a:r>
            <a:r>
              <a:rPr lang="sv-SE" sz="2800" dirty="0" err="1">
                <a:latin typeface="Arial" charset="0"/>
              </a:rPr>
              <a:t>have</a:t>
            </a:r>
            <a:r>
              <a:rPr lang="sv-SE" sz="2800" dirty="0">
                <a:latin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v-SE" sz="2400" dirty="0" err="1">
                <a:latin typeface="Arial" charset="0"/>
              </a:rPr>
              <a:t>Host</a:t>
            </a:r>
            <a:r>
              <a:rPr lang="sv-SE" sz="2400" dirty="0">
                <a:latin typeface="Arial" charset="0"/>
              </a:rPr>
              <a:t> </a:t>
            </a:r>
            <a:r>
              <a:rPr lang="sv-SE" sz="2400" dirty="0" err="1">
                <a:latin typeface="Arial" charset="0"/>
              </a:rPr>
              <a:t>Companies</a:t>
            </a:r>
            <a:endParaRPr lang="sv-SE" sz="24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sv-SE" sz="2400" dirty="0">
                <a:latin typeface="Arial" charset="0"/>
              </a:rPr>
              <a:t>Research Partners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v-SE" sz="2400" dirty="0" err="1">
                <a:latin typeface="Arial" charset="0"/>
              </a:rPr>
              <a:t>Thesis</a:t>
            </a:r>
            <a:r>
              <a:rPr lang="sv-SE" sz="2400" dirty="0">
                <a:latin typeface="Arial" charset="0"/>
              </a:rPr>
              <a:t> Partners (on all </a:t>
            </a:r>
            <a:r>
              <a:rPr lang="sv-SE" sz="2400" dirty="0" err="1">
                <a:latin typeface="Arial" charset="0"/>
              </a:rPr>
              <a:t>levels</a:t>
            </a:r>
            <a:r>
              <a:rPr lang="sv-SE" sz="2400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28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sz="4000" dirty="0"/>
              <a:t>Always Contact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sv-SE" altLang="sv-SE" sz="2800" dirty="0" err="1">
                <a:latin typeface="Arial" panose="020B0604020202020204" pitchFamily="34" charset="0"/>
              </a:rPr>
              <a:t>Previous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employers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 err="1">
                <a:latin typeface="Arial" panose="020B0604020202020204" pitchFamily="34" charset="0"/>
              </a:rPr>
              <a:t>Companies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you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collaborated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with</a:t>
            </a:r>
            <a:endParaRPr lang="sv-SE" altLang="sv-SE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 err="1">
                <a:latin typeface="Arial" panose="020B0604020202020204" pitchFamily="34" charset="0"/>
              </a:rPr>
              <a:t>Companies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interested</a:t>
            </a:r>
            <a:r>
              <a:rPr lang="sv-SE" altLang="sv-SE" sz="2800" dirty="0">
                <a:latin typeface="Arial" panose="020B0604020202020204" pitchFamily="34" charset="0"/>
              </a:rPr>
              <a:t> in </a:t>
            </a:r>
            <a:r>
              <a:rPr lang="sv-SE" altLang="sv-SE" sz="2800" dirty="0" err="1">
                <a:latin typeface="Arial" panose="020B0604020202020204" pitchFamily="34" charset="0"/>
              </a:rPr>
              <a:t>your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dirty="0">
                <a:latin typeface="Arial" panose="020B0604020202020204" pitchFamily="34" charset="0"/>
              </a:rPr>
              <a:t>research</a:t>
            </a: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>
                <a:latin typeface="Arial" panose="020B0604020202020204" pitchFamily="34" charset="0"/>
              </a:rPr>
              <a:t>Big </a:t>
            </a:r>
            <a:r>
              <a:rPr lang="sv-SE" altLang="sv-SE" sz="2800" dirty="0" err="1">
                <a:latin typeface="Arial" panose="020B0604020202020204" pitchFamily="34" charset="0"/>
              </a:rPr>
              <a:t>companies</a:t>
            </a:r>
            <a:r>
              <a:rPr lang="sv-SE" altLang="sv-SE" sz="2800" dirty="0">
                <a:latin typeface="Arial" panose="020B0604020202020204" pitchFamily="34" charset="0"/>
              </a:rPr>
              <a:t> in </a:t>
            </a:r>
            <a:r>
              <a:rPr lang="sv-SE" altLang="sv-SE" sz="2800" dirty="0" err="1">
                <a:latin typeface="Arial" panose="020B0604020202020204" pitchFamily="34" charset="0"/>
              </a:rPr>
              <a:t>your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branch</a:t>
            </a: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 err="1">
                <a:latin typeface="Arial" panose="020B0604020202020204" pitchFamily="34" charset="0"/>
              </a:rPr>
              <a:t>Companies</a:t>
            </a:r>
            <a:r>
              <a:rPr lang="sv-SE" altLang="sv-SE" sz="2800" dirty="0">
                <a:latin typeface="Arial" panose="020B0604020202020204" pitchFamily="34" charset="0"/>
              </a:rPr>
              <a:t> from </a:t>
            </a:r>
            <a:r>
              <a:rPr lang="sv-SE" altLang="sv-SE" sz="2800" dirty="0" err="1">
                <a:latin typeface="Arial" panose="020B0604020202020204" pitchFamily="34" charset="0"/>
              </a:rPr>
              <a:t>your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geograpical</a:t>
            </a:r>
            <a:r>
              <a:rPr lang="sv-SE" altLang="sv-SE" sz="2800" dirty="0">
                <a:latin typeface="Arial" panose="020B0604020202020204" pitchFamily="34" charset="0"/>
              </a:rPr>
              <a:t> market</a:t>
            </a:r>
          </a:p>
          <a:p>
            <a:pPr eaLnBrk="1" hangingPunct="1">
              <a:lnSpc>
                <a:spcPct val="90000"/>
              </a:lnSpc>
            </a:pP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>
                <a:latin typeface="Arial" panose="020B0604020202020204" pitchFamily="34" charset="0"/>
              </a:rPr>
              <a:t>= WHY? – </a:t>
            </a:r>
            <a:r>
              <a:rPr lang="sv-SE" altLang="sv-SE" sz="2800" dirty="0" err="1">
                <a:latin typeface="Arial" panose="020B0604020202020204" pitchFamily="34" charset="0"/>
              </a:rPr>
              <a:t>They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don´t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always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know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you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exist</a:t>
            </a:r>
            <a:r>
              <a:rPr lang="sv-SE" altLang="sv-SE" sz="2800" dirty="0">
                <a:latin typeface="Arial" panose="020B0604020202020204" pitchFamily="34" charset="0"/>
              </a:rPr>
              <a:t>!</a:t>
            </a:r>
          </a:p>
          <a:p>
            <a:pPr eaLnBrk="1" hangingPunct="1">
              <a:lnSpc>
                <a:spcPct val="90000"/>
              </a:lnSpc>
            </a:pPr>
            <a:endParaRPr lang="sv-SE" altLang="sv-SE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2800" dirty="0" err="1">
                <a:latin typeface="Arial" panose="020B0604020202020204" pitchFamily="34" charset="0"/>
              </a:rPr>
              <a:t>Send</a:t>
            </a:r>
            <a:r>
              <a:rPr lang="sv-SE" altLang="sv-SE" sz="2800" dirty="0">
                <a:latin typeface="Arial" panose="020B0604020202020204" pitchFamily="34" charset="0"/>
              </a:rPr>
              <a:t> </a:t>
            </a:r>
            <a:r>
              <a:rPr lang="sv-SE" altLang="sv-SE" sz="2800" dirty="0" err="1">
                <a:latin typeface="Arial" panose="020B0604020202020204" pitchFamily="34" charset="0"/>
              </a:rPr>
              <a:t>prospecting</a:t>
            </a:r>
            <a:r>
              <a:rPr lang="sv-SE" altLang="sv-SE" sz="2800" dirty="0">
                <a:latin typeface="Arial" panose="020B0604020202020204" pitchFamily="34" charset="0"/>
              </a:rPr>
              <a:t> letters!</a:t>
            </a:r>
          </a:p>
          <a:p>
            <a:pPr eaLnBrk="1" hangingPunct="1">
              <a:lnSpc>
                <a:spcPct val="90000"/>
              </a:lnSpc>
            </a:pP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v-SE" altLang="sv-SE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sv-SE" sz="2800" dirty="0"/>
          </a:p>
        </p:txBody>
      </p:sp>
    </p:spTree>
    <p:extLst>
      <p:ext uri="{BB962C8B-B14F-4D97-AF65-F5344CB8AC3E}">
        <p14:creationId xmlns:p14="http://schemas.microsoft.com/office/powerpoint/2010/main" val="20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Networking</a:t>
            </a:r>
            <a:r>
              <a:rPr lang="sv-SE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825625"/>
            <a:ext cx="8374380" cy="4667250"/>
          </a:xfrm>
        </p:spPr>
        <p:txBody>
          <a:bodyPr>
            <a:normAutofit/>
          </a:bodyPr>
          <a:lstStyle/>
          <a:p>
            <a:r>
              <a:rPr lang="sv-SE" sz="2400" dirty="0" err="1"/>
              <a:t>Everybody</a:t>
            </a:r>
            <a:r>
              <a:rPr lang="sv-SE" sz="2400" dirty="0"/>
              <a:t> </a:t>
            </a: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contacts</a:t>
            </a:r>
            <a:r>
              <a:rPr lang="sv-SE" sz="2400" dirty="0"/>
              <a:t>, do not </a:t>
            </a:r>
            <a:r>
              <a:rPr lang="sv-SE" sz="2400" dirty="0" err="1"/>
              <a:t>use</a:t>
            </a:r>
            <a:r>
              <a:rPr lang="sv-SE" sz="2400" dirty="0"/>
              <a:t> just </a:t>
            </a:r>
            <a:r>
              <a:rPr lang="sv-SE" sz="2400" dirty="0" err="1"/>
              <a:t>your</a:t>
            </a:r>
            <a:r>
              <a:rPr lang="sv-SE" sz="2400" dirty="0"/>
              <a:t> </a:t>
            </a:r>
            <a:r>
              <a:rPr lang="sv-SE" sz="2400" dirty="0" err="1"/>
              <a:t>own</a:t>
            </a:r>
            <a:endParaRPr lang="sv-SE" sz="2400" dirty="0"/>
          </a:p>
          <a:p>
            <a:r>
              <a:rPr lang="sv-SE" sz="2400" dirty="0"/>
              <a:t>Go to </a:t>
            </a:r>
            <a:r>
              <a:rPr lang="sv-SE" sz="2400" dirty="0" err="1"/>
              <a:t>career</a:t>
            </a:r>
            <a:r>
              <a:rPr lang="sv-SE" sz="2400" dirty="0"/>
              <a:t> </a:t>
            </a:r>
            <a:r>
              <a:rPr lang="sv-SE" sz="2400" dirty="0" err="1"/>
              <a:t>fairs</a:t>
            </a:r>
            <a:r>
              <a:rPr lang="sv-SE" sz="2400" dirty="0"/>
              <a:t>, </a:t>
            </a:r>
            <a:r>
              <a:rPr lang="sv-SE" sz="2400" dirty="0" err="1"/>
              <a:t>conferences</a:t>
            </a:r>
            <a:r>
              <a:rPr lang="sv-SE" sz="2400" dirty="0"/>
              <a:t> and </a:t>
            </a:r>
            <a:r>
              <a:rPr lang="sv-SE" sz="2400" dirty="0" err="1"/>
              <a:t>mingles</a:t>
            </a:r>
            <a:r>
              <a:rPr lang="sv-SE" sz="2400" dirty="0"/>
              <a:t> and try to focus on the person, not just the </a:t>
            </a:r>
            <a:r>
              <a:rPr lang="sv-SE" sz="2400" dirty="0" err="1"/>
              <a:t>company</a:t>
            </a:r>
            <a:endParaRPr lang="sv-SE" sz="2400" dirty="0"/>
          </a:p>
          <a:p>
            <a:pPr lvl="1"/>
            <a:r>
              <a:rPr lang="sv-SE" sz="2000" dirty="0" err="1"/>
              <a:t>Mingle</a:t>
            </a:r>
            <a:r>
              <a:rPr lang="sv-SE" sz="2000" dirty="0"/>
              <a:t> </a:t>
            </a:r>
            <a:r>
              <a:rPr lang="sv-SE" sz="2000" dirty="0" err="1"/>
              <a:t>phobia</a:t>
            </a:r>
            <a:r>
              <a:rPr lang="sv-SE" sz="2000" dirty="0"/>
              <a:t>, 90% has it..</a:t>
            </a:r>
          </a:p>
          <a:p>
            <a:r>
              <a:rPr lang="sv-SE" sz="2400" dirty="0" err="1"/>
              <a:t>Build</a:t>
            </a:r>
            <a:r>
              <a:rPr lang="sv-SE" sz="2400" dirty="0"/>
              <a:t> </a:t>
            </a:r>
            <a:r>
              <a:rPr lang="sv-SE" sz="2400" dirty="0" err="1"/>
              <a:t>contacts</a:t>
            </a:r>
            <a:r>
              <a:rPr lang="sv-SE" sz="2400" dirty="0"/>
              <a:t> </a:t>
            </a:r>
            <a:r>
              <a:rPr lang="sv-SE" sz="2400" dirty="0" err="1"/>
              <a:t>wherever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, get to </a:t>
            </a:r>
            <a:r>
              <a:rPr lang="sv-SE" sz="2400" dirty="0" err="1"/>
              <a:t>know</a:t>
            </a:r>
            <a:r>
              <a:rPr lang="sv-SE" sz="2400" dirty="0"/>
              <a:t> </a:t>
            </a:r>
            <a:r>
              <a:rPr lang="sv-SE" sz="2400" dirty="0" err="1"/>
              <a:t>everyone</a:t>
            </a:r>
            <a:r>
              <a:rPr lang="sv-SE" sz="2400" dirty="0"/>
              <a:t> and </a:t>
            </a:r>
            <a:r>
              <a:rPr lang="sv-SE" sz="2400" dirty="0" err="1"/>
              <a:t>add</a:t>
            </a:r>
            <a:r>
              <a:rPr lang="sv-SE" sz="2400" dirty="0"/>
              <a:t> </a:t>
            </a:r>
            <a:r>
              <a:rPr lang="sv-SE" sz="2400" dirty="0" err="1"/>
              <a:t>them</a:t>
            </a:r>
            <a:r>
              <a:rPr lang="sv-SE" sz="2400" dirty="0"/>
              <a:t> on LinkedIn</a:t>
            </a:r>
          </a:p>
          <a:p>
            <a:endParaRPr lang="sv-SE" sz="2400" dirty="0"/>
          </a:p>
          <a:p>
            <a:r>
              <a:rPr lang="sv-SE" sz="2400" dirty="0"/>
              <a:t>Always </a:t>
            </a:r>
            <a:r>
              <a:rPr lang="sv-SE" sz="2400" dirty="0" err="1"/>
              <a:t>follow</a:t>
            </a:r>
            <a:r>
              <a:rPr lang="sv-SE" sz="2400" dirty="0"/>
              <a:t> </a:t>
            </a:r>
            <a:r>
              <a:rPr lang="sv-SE" sz="2400" dirty="0" err="1"/>
              <a:t>up</a:t>
            </a:r>
            <a:r>
              <a:rPr lang="sv-SE" sz="2400" dirty="0"/>
              <a:t> on </a:t>
            </a:r>
            <a:r>
              <a:rPr lang="sv-SE" sz="2400" dirty="0" err="1"/>
              <a:t>contacts</a:t>
            </a:r>
            <a:endParaRPr lang="sv-SE" sz="2400" dirty="0"/>
          </a:p>
          <a:p>
            <a:pPr lvl="1"/>
            <a:r>
              <a:rPr lang="sv-SE" sz="2000" dirty="0" err="1"/>
              <a:t>Send</a:t>
            </a:r>
            <a:r>
              <a:rPr lang="sv-SE" sz="2000" dirty="0"/>
              <a:t> </a:t>
            </a:r>
            <a:r>
              <a:rPr lang="sv-SE" sz="2000" dirty="0" err="1"/>
              <a:t>prospecting</a:t>
            </a:r>
            <a:r>
              <a:rPr lang="sv-SE" sz="2000" dirty="0"/>
              <a:t> letters, call </a:t>
            </a:r>
            <a:r>
              <a:rPr lang="sv-SE" sz="2000" dirty="0" err="1"/>
              <a:t>them</a:t>
            </a:r>
            <a:r>
              <a:rPr lang="sv-SE" sz="2000" dirty="0"/>
              <a:t>, </a:t>
            </a:r>
            <a:r>
              <a:rPr lang="sv-SE" sz="2000" dirty="0" err="1"/>
              <a:t>invite</a:t>
            </a:r>
            <a:r>
              <a:rPr lang="sv-SE" sz="2000" dirty="0"/>
              <a:t> </a:t>
            </a:r>
            <a:r>
              <a:rPr lang="sv-SE" sz="2000" dirty="0" err="1"/>
              <a:t>them</a:t>
            </a:r>
            <a:r>
              <a:rPr lang="sv-SE" sz="2000" dirty="0"/>
              <a:t> to lunch..</a:t>
            </a:r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2386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Job </a:t>
            </a:r>
            <a:r>
              <a:rPr lang="sv-SE" dirty="0" err="1"/>
              <a:t>interviews</a:t>
            </a:r>
            <a:r>
              <a:rPr lang="sv-SE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825625"/>
            <a:ext cx="8374380" cy="4667250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Ask </a:t>
            </a:r>
            <a:r>
              <a:rPr lang="sv-SE" sz="2400" dirty="0" err="1"/>
              <a:t>questions</a:t>
            </a:r>
            <a:r>
              <a:rPr lang="sv-SE" sz="2400" dirty="0"/>
              <a:t> </a:t>
            </a:r>
            <a:r>
              <a:rPr lang="sv-SE" sz="2400" dirty="0" err="1"/>
              <a:t>when</a:t>
            </a:r>
            <a:r>
              <a:rPr lang="sv-SE" sz="2400" dirty="0"/>
              <a:t> </a:t>
            </a:r>
            <a:r>
              <a:rPr lang="sv-SE" sz="2400" dirty="0" err="1"/>
              <a:t>they</a:t>
            </a:r>
            <a:r>
              <a:rPr lang="sv-SE" sz="2400" dirty="0"/>
              <a:t> </a:t>
            </a:r>
            <a:r>
              <a:rPr lang="sv-SE" sz="2400" dirty="0" err="1"/>
              <a:t>invite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Always </a:t>
            </a:r>
            <a:r>
              <a:rPr lang="sv-SE" sz="2400" dirty="0" err="1"/>
              <a:t>prepare</a:t>
            </a:r>
            <a:r>
              <a:rPr lang="sv-SE" sz="2400" dirty="0"/>
              <a:t> and </a:t>
            </a:r>
            <a:r>
              <a:rPr lang="sv-SE" sz="2400" dirty="0" err="1"/>
              <a:t>practice</a:t>
            </a:r>
            <a:endParaRPr lang="sv-SE" sz="2400" dirty="0"/>
          </a:p>
          <a:p>
            <a:pPr lvl="1"/>
            <a:r>
              <a:rPr lang="sv-SE" sz="2000" dirty="0" err="1"/>
              <a:t>Analyse</a:t>
            </a:r>
            <a:r>
              <a:rPr lang="sv-SE" sz="2000" dirty="0"/>
              <a:t> the organisation</a:t>
            </a:r>
          </a:p>
          <a:p>
            <a:pPr lvl="1"/>
            <a:r>
              <a:rPr lang="sv-SE" sz="2000" dirty="0" err="1"/>
              <a:t>Practice</a:t>
            </a:r>
            <a:r>
              <a:rPr lang="sv-SE" sz="2000" dirty="0"/>
              <a:t> </a:t>
            </a:r>
            <a:r>
              <a:rPr lang="sv-SE" sz="2000" dirty="0" err="1"/>
              <a:t>your</a:t>
            </a:r>
            <a:r>
              <a:rPr lang="sv-SE" sz="2000" dirty="0"/>
              <a:t> presentation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you</a:t>
            </a:r>
            <a:r>
              <a:rPr lang="sv-SE" sz="2000" dirty="0"/>
              <a:t> and </a:t>
            </a:r>
            <a:r>
              <a:rPr lang="sv-SE" sz="2000" dirty="0" err="1"/>
              <a:t>your</a:t>
            </a:r>
            <a:r>
              <a:rPr lang="sv-SE" sz="2000" dirty="0"/>
              <a:t> research area</a:t>
            </a:r>
          </a:p>
          <a:p>
            <a:pPr lvl="1"/>
            <a:r>
              <a:rPr lang="sv-SE" sz="2000" dirty="0" err="1"/>
              <a:t>Prepare</a:t>
            </a:r>
            <a:r>
              <a:rPr lang="sv-SE" sz="2000" dirty="0"/>
              <a:t> </a:t>
            </a:r>
            <a:r>
              <a:rPr lang="sv-SE" sz="2000" dirty="0" err="1"/>
              <a:t>examples</a:t>
            </a:r>
            <a:endParaRPr lang="sv-SE" sz="2000" dirty="0"/>
          </a:p>
          <a:p>
            <a:pPr lvl="1"/>
            <a:r>
              <a:rPr lang="sv-SE" sz="2000" dirty="0" err="1"/>
              <a:t>Practice</a:t>
            </a:r>
            <a:r>
              <a:rPr lang="sv-SE" sz="2000" dirty="0"/>
              <a:t> common </a:t>
            </a:r>
            <a:r>
              <a:rPr lang="sv-SE" sz="2000" dirty="0" err="1"/>
              <a:t>interview</a:t>
            </a:r>
            <a:r>
              <a:rPr lang="sv-SE" sz="2000" dirty="0"/>
              <a:t> </a:t>
            </a:r>
            <a:r>
              <a:rPr lang="sv-SE" sz="2000" dirty="0" err="1"/>
              <a:t>questions</a:t>
            </a:r>
            <a:endParaRPr lang="sv-SE" sz="2000" dirty="0"/>
          </a:p>
          <a:p>
            <a:pPr lvl="1"/>
            <a:r>
              <a:rPr lang="sv-SE" sz="2000" dirty="0" err="1"/>
              <a:t>Prepare</a:t>
            </a:r>
            <a:r>
              <a:rPr lang="sv-SE" sz="2000" dirty="0"/>
              <a:t> </a:t>
            </a:r>
            <a:r>
              <a:rPr lang="sv-SE" sz="2000" dirty="0" err="1"/>
              <a:t>your</a:t>
            </a:r>
            <a:r>
              <a:rPr lang="sv-SE" sz="2000" dirty="0"/>
              <a:t> </a:t>
            </a:r>
            <a:r>
              <a:rPr lang="sv-SE" sz="2000" dirty="0" err="1"/>
              <a:t>own</a:t>
            </a:r>
            <a:r>
              <a:rPr lang="sv-SE" sz="2000" dirty="0"/>
              <a:t> </a:t>
            </a:r>
            <a:r>
              <a:rPr lang="sv-SE" sz="2000" dirty="0" err="1"/>
              <a:t>questions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 err="1"/>
              <a:t>Good</a:t>
            </a:r>
            <a:r>
              <a:rPr lang="sv-SE" sz="2400" dirty="0"/>
              <a:t> or bad </a:t>
            </a:r>
            <a:r>
              <a:rPr lang="sv-SE" sz="2400" dirty="0" err="1"/>
              <a:t>interviewers</a:t>
            </a:r>
            <a:r>
              <a:rPr lang="sv-SE" sz="2400" dirty="0"/>
              <a:t>..</a:t>
            </a:r>
          </a:p>
          <a:p>
            <a:endParaRPr lang="sv-SE" sz="2400" dirty="0"/>
          </a:p>
          <a:p>
            <a:r>
              <a:rPr lang="sv-SE" sz="2400" dirty="0" err="1"/>
              <a:t>Don´t</a:t>
            </a:r>
            <a:r>
              <a:rPr lang="sv-SE" sz="2400" dirty="0"/>
              <a:t> </a:t>
            </a:r>
            <a:r>
              <a:rPr lang="sv-SE" sz="2400" dirty="0" err="1"/>
              <a:t>overanalyse</a:t>
            </a:r>
            <a:r>
              <a:rPr lang="sv-SE" sz="2400" dirty="0"/>
              <a:t> </a:t>
            </a:r>
            <a:r>
              <a:rPr lang="sv-SE" sz="2400" dirty="0" err="1"/>
              <a:t>rejections</a:t>
            </a:r>
            <a:r>
              <a:rPr lang="sv-SE" sz="2400" dirty="0"/>
              <a:t>.. to </a:t>
            </a:r>
            <a:r>
              <a:rPr lang="sv-SE" sz="2400" dirty="0" err="1"/>
              <a:t>early</a:t>
            </a:r>
            <a:r>
              <a:rPr lang="sv-SE" sz="2400" dirty="0"/>
              <a:t>..</a:t>
            </a:r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0733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Salaries</a:t>
            </a:r>
            <a:r>
              <a:rPr lang="sv-SE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Always look for the </a:t>
            </a:r>
            <a:r>
              <a:rPr lang="sv-SE" sz="2400" dirty="0" err="1"/>
              <a:t>statistics</a:t>
            </a:r>
            <a:endParaRPr lang="sv-SE" sz="2400" dirty="0"/>
          </a:p>
          <a:p>
            <a:pPr lvl="1"/>
            <a:r>
              <a:rPr lang="sv-SE" sz="2000" dirty="0">
                <a:hlinkClick r:id="rId2"/>
              </a:rPr>
              <a:t>www.saco.se/studieval/yrken-a-o/larareforskare-vid-universitet-och-hogskola</a:t>
            </a:r>
            <a:endParaRPr lang="sv-SE" sz="2000" dirty="0"/>
          </a:p>
          <a:p>
            <a:pPr lvl="1"/>
            <a:r>
              <a:rPr lang="sv-SE" sz="2000" dirty="0">
                <a:hlinkClick r:id="rId3"/>
              </a:rPr>
              <a:t>www.arkiv.sverigesingenjorer.se/About-us/salaries/</a:t>
            </a:r>
            <a:endParaRPr lang="sv-SE" sz="2000" dirty="0"/>
          </a:p>
          <a:p>
            <a:pPr lvl="1"/>
            <a:r>
              <a:rPr lang="sv-SE" sz="2000" dirty="0">
                <a:hlinkClick r:id="rId4"/>
              </a:rPr>
              <a:t>www.glassdoor.com/Salaries</a:t>
            </a:r>
            <a:endParaRPr lang="sv-SE" sz="2000" dirty="0"/>
          </a:p>
          <a:p>
            <a:r>
              <a:rPr lang="sv-SE" sz="2400" dirty="0" err="1"/>
              <a:t>Let</a:t>
            </a:r>
            <a:r>
              <a:rPr lang="sv-SE" sz="2400" dirty="0"/>
              <a:t> </a:t>
            </a:r>
            <a:r>
              <a:rPr lang="sv-SE" sz="2400" dirty="0" err="1"/>
              <a:t>them</a:t>
            </a:r>
            <a:r>
              <a:rPr lang="sv-SE" sz="2400" dirty="0"/>
              <a:t> </a:t>
            </a:r>
            <a:r>
              <a:rPr lang="sv-SE" sz="2400" dirty="0" err="1"/>
              <a:t>say</a:t>
            </a:r>
            <a:r>
              <a:rPr lang="sv-SE" sz="2400" dirty="0"/>
              <a:t> the </a:t>
            </a:r>
            <a:r>
              <a:rPr lang="sv-SE" sz="2400" dirty="0" err="1"/>
              <a:t>number</a:t>
            </a:r>
            <a:r>
              <a:rPr lang="sv-SE" sz="2400" dirty="0"/>
              <a:t> </a:t>
            </a:r>
            <a:r>
              <a:rPr lang="sv-SE" sz="2400" dirty="0" err="1"/>
              <a:t>first</a:t>
            </a:r>
            <a:r>
              <a:rPr lang="sv-SE" sz="2400" dirty="0"/>
              <a:t>..</a:t>
            </a:r>
          </a:p>
          <a:p>
            <a:pPr lvl="1"/>
            <a:r>
              <a:rPr lang="sv-SE" altLang="sv-SE" dirty="0">
                <a:latin typeface="Arial" panose="020B0604020202020204" pitchFamily="34" charset="0"/>
              </a:rPr>
              <a:t>Do not </a:t>
            </a:r>
            <a:r>
              <a:rPr lang="sv-SE" altLang="sv-SE" dirty="0" err="1">
                <a:latin typeface="Arial" panose="020B0604020202020204" pitchFamily="34" charset="0"/>
              </a:rPr>
              <a:t>say</a:t>
            </a:r>
            <a:r>
              <a:rPr lang="sv-SE" altLang="sv-SE" dirty="0">
                <a:latin typeface="Arial" panose="020B0604020202020204" pitchFamily="34" charset="0"/>
              </a:rPr>
              <a:t> an </a:t>
            </a:r>
            <a:r>
              <a:rPr lang="sv-SE" altLang="sv-SE" dirty="0" err="1">
                <a:latin typeface="Arial" panose="020B0604020202020204" pitchFamily="34" charset="0"/>
              </a:rPr>
              <a:t>exact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amount</a:t>
            </a:r>
            <a:r>
              <a:rPr lang="sv-SE" altLang="sv-SE" dirty="0">
                <a:latin typeface="Arial" panose="020B0604020202020204" pitchFamily="34" charset="0"/>
              </a:rPr>
              <a:t> (37000-41000sek per </a:t>
            </a:r>
            <a:r>
              <a:rPr lang="sv-SE" altLang="sv-SE" dirty="0" err="1">
                <a:latin typeface="Arial" panose="020B0604020202020204" pitchFamily="34" charset="0"/>
              </a:rPr>
              <a:t>month</a:t>
            </a:r>
            <a:r>
              <a:rPr lang="sv-SE" altLang="sv-SE" dirty="0">
                <a:latin typeface="Arial" panose="020B0604020202020204" pitchFamily="34" charset="0"/>
              </a:rPr>
              <a:t>) </a:t>
            </a:r>
          </a:p>
          <a:p>
            <a:pPr lvl="2"/>
            <a:r>
              <a:rPr lang="sv-SE" altLang="sv-SE" dirty="0" err="1">
                <a:latin typeface="Arial" panose="020B0604020202020204" pitchFamily="34" charset="0"/>
              </a:rPr>
              <a:t>Depends</a:t>
            </a:r>
            <a:r>
              <a:rPr lang="sv-SE" altLang="sv-SE" dirty="0">
                <a:latin typeface="Arial" panose="020B0604020202020204" pitchFamily="34" charset="0"/>
              </a:rPr>
              <a:t> on </a:t>
            </a:r>
            <a:r>
              <a:rPr lang="sv-SE" altLang="sv-SE" dirty="0" err="1">
                <a:latin typeface="Arial" panose="020B0604020202020204" pitchFamily="34" charset="0"/>
              </a:rPr>
              <a:t>responsibility</a:t>
            </a:r>
            <a:endParaRPr lang="sv-SE" altLang="sv-SE" dirty="0">
              <a:latin typeface="Arial" panose="020B0604020202020204" pitchFamily="34" charset="0"/>
            </a:endParaRPr>
          </a:p>
          <a:p>
            <a:pPr lvl="2"/>
            <a:r>
              <a:rPr lang="sv-SE" altLang="sv-SE" dirty="0" err="1">
                <a:latin typeface="Arial" panose="020B0604020202020204" pitchFamily="34" charset="0"/>
              </a:rPr>
              <a:t>Other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benifits</a:t>
            </a:r>
            <a:r>
              <a:rPr lang="sv-SE" altLang="sv-SE" dirty="0">
                <a:latin typeface="Arial" panose="020B0604020202020204" pitchFamily="34" charset="0"/>
              </a:rPr>
              <a:t>, </a:t>
            </a:r>
            <a:r>
              <a:rPr lang="sv-SE" altLang="sv-SE" dirty="0" err="1">
                <a:latin typeface="Arial" panose="020B0604020202020204" pitchFamily="34" charset="0"/>
              </a:rPr>
              <a:t>overtime</a:t>
            </a:r>
            <a:r>
              <a:rPr lang="sv-SE" altLang="sv-SE" dirty="0">
                <a:latin typeface="Arial" panose="020B0604020202020204" pitchFamily="34" charset="0"/>
              </a:rPr>
              <a:t> etc.</a:t>
            </a:r>
          </a:p>
          <a:p>
            <a:endParaRPr lang="sv-SE" sz="2400" dirty="0"/>
          </a:p>
          <a:p>
            <a:pPr lvl="1"/>
            <a:endParaRPr lang="sv-SE" sz="20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5074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Career</a:t>
            </a:r>
            <a:r>
              <a:rPr lang="sv-SE" dirty="0"/>
              <a:t> Center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altLang="sv-SE" sz="2400" dirty="0" err="1">
                <a:latin typeface="Arial" panose="020B0604020202020204" pitchFamily="34" charset="0"/>
              </a:rPr>
              <a:t>We</a:t>
            </a:r>
            <a:r>
              <a:rPr lang="sv-SE" altLang="sv-SE" sz="2400" dirty="0">
                <a:latin typeface="Arial" panose="020B0604020202020204" pitchFamily="34" charset="0"/>
              </a:rPr>
              <a:t> offer:</a:t>
            </a:r>
          </a:p>
          <a:p>
            <a:pPr lvl="1"/>
            <a:r>
              <a:rPr lang="sv-SE" altLang="sv-SE" dirty="0" err="1">
                <a:latin typeface="Arial" panose="020B0604020202020204" pitchFamily="34" charset="0"/>
              </a:rPr>
              <a:t>Career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Counselling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/>
            <a:r>
              <a:rPr lang="sv-SE" altLang="sv-SE" dirty="0">
                <a:latin typeface="Arial" panose="020B0604020202020204" pitchFamily="34" charset="0"/>
              </a:rPr>
              <a:t>Feedback on </a:t>
            </a:r>
            <a:r>
              <a:rPr lang="sv-SE" altLang="sv-SE" dirty="0" err="1">
                <a:latin typeface="Arial" panose="020B0604020202020204" pitchFamily="34" charset="0"/>
              </a:rPr>
              <a:t>job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applications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/>
            <a:r>
              <a:rPr lang="sv-SE" altLang="sv-SE" dirty="0" err="1">
                <a:latin typeface="Arial" panose="020B0604020202020204" pitchFamily="34" charset="0"/>
              </a:rPr>
              <a:t>Simulated</a:t>
            </a:r>
            <a:r>
              <a:rPr lang="sv-SE" altLang="sv-SE" dirty="0">
                <a:latin typeface="Arial" panose="020B0604020202020204" pitchFamily="34" charset="0"/>
              </a:rPr>
              <a:t> Job </a:t>
            </a:r>
            <a:r>
              <a:rPr lang="sv-SE" altLang="sv-SE" dirty="0" err="1">
                <a:latin typeface="Arial" panose="020B0604020202020204" pitchFamily="34" charset="0"/>
              </a:rPr>
              <a:t>interviews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/>
            <a:r>
              <a:rPr lang="sv-SE" altLang="sv-SE" dirty="0">
                <a:latin typeface="Arial" panose="020B0604020202020204" pitchFamily="34" charset="0"/>
              </a:rPr>
              <a:t>Labour market information</a:t>
            </a:r>
          </a:p>
          <a:p>
            <a:pPr lvl="1"/>
            <a:r>
              <a:rPr lang="sv-SE" altLang="sv-SE" dirty="0">
                <a:latin typeface="Arial" panose="020B0604020202020204" pitchFamily="34" charset="0"/>
              </a:rPr>
              <a:t>LinkedIn feedback</a:t>
            </a:r>
          </a:p>
          <a:p>
            <a:pPr lvl="1"/>
            <a:r>
              <a:rPr lang="sv-SE" altLang="sv-SE" dirty="0" err="1">
                <a:latin typeface="Arial" panose="020B0604020202020204" pitchFamily="34" charset="0"/>
              </a:rPr>
              <a:t>Open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lectures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programme</a:t>
            </a:r>
            <a:r>
              <a:rPr lang="sv-SE" altLang="sv-SE" dirty="0">
                <a:latin typeface="Arial" panose="020B0604020202020204" pitchFamily="34" charset="0"/>
              </a:rPr>
              <a:t> (</a:t>
            </a:r>
            <a:r>
              <a:rPr lang="sv-SE" altLang="sv-SE" dirty="0" err="1">
                <a:latin typeface="Arial" panose="020B0604020202020204" pitchFamily="34" charset="0"/>
              </a:rPr>
              <a:t>sign</a:t>
            </a:r>
            <a:r>
              <a:rPr lang="sv-SE" altLang="sv-SE" dirty="0">
                <a:latin typeface="Arial" panose="020B0604020202020204" pitchFamily="34" charset="0"/>
              </a:rPr>
              <a:t> </a:t>
            </a:r>
            <a:r>
              <a:rPr lang="sv-SE" altLang="sv-SE" dirty="0" err="1">
                <a:latin typeface="Arial" panose="020B0604020202020204" pitchFamily="34" charset="0"/>
              </a:rPr>
              <a:t>up</a:t>
            </a:r>
            <a:r>
              <a:rPr lang="sv-SE" altLang="sv-SE" dirty="0">
                <a:latin typeface="Arial" panose="020B0604020202020204" pitchFamily="34" charset="0"/>
              </a:rPr>
              <a:t>)</a:t>
            </a:r>
          </a:p>
          <a:p>
            <a:pPr lvl="1"/>
            <a:endParaRPr lang="sv-SE" altLang="sv-SE" dirty="0">
              <a:latin typeface="Arial" panose="020B0604020202020204" pitchFamily="34" charset="0"/>
            </a:endParaRPr>
          </a:p>
          <a:p>
            <a:pPr lvl="1"/>
            <a:r>
              <a:rPr lang="sv-SE" altLang="sv-SE" dirty="0">
                <a:latin typeface="Arial" panose="020B0604020202020204" pitchFamily="34" charset="0"/>
                <a:hlinkClick r:id="rId2"/>
              </a:rPr>
              <a:t>andreas.toren@ju.se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/>
            <a:r>
              <a:rPr lang="sv-SE" altLang="sv-SE" dirty="0">
                <a:latin typeface="Arial" panose="020B0604020202020204" pitchFamily="34" charset="0"/>
                <a:hlinkClick r:id="rId3"/>
              </a:rPr>
              <a:t>careercenter@ju.se</a:t>
            </a:r>
            <a:endParaRPr lang="sv-SE" altLang="sv-SE" dirty="0">
              <a:latin typeface="Arial" panose="020B0604020202020204" pitchFamily="34" charset="0"/>
            </a:endParaRPr>
          </a:p>
          <a:p>
            <a:pPr lvl="1"/>
            <a:endParaRPr lang="sv-SE" altLang="sv-SE" dirty="0">
              <a:latin typeface="Arial" panose="020B0604020202020204" pitchFamily="34" charset="0"/>
            </a:endParaRPr>
          </a:p>
          <a:p>
            <a:endParaRPr lang="sv-SE" sz="2400" dirty="0"/>
          </a:p>
          <a:p>
            <a:pPr lvl="1"/>
            <a:endParaRPr lang="sv-SE" sz="20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5169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8E8C-B5EE-4C9E-BB86-1DF037BC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 </a:t>
            </a:r>
            <a:r>
              <a:rPr lang="sv-SE" dirty="0" err="1"/>
              <a:t>Alumnus</a:t>
            </a:r>
            <a:r>
              <a:rPr lang="sv-SE" dirty="0"/>
              <a:t>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3DBD0-3EAA-4CA0-81B7-3914D69E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Özge</a:t>
            </a:r>
            <a:r>
              <a:rPr lang="en-GB" dirty="0"/>
              <a:t> </a:t>
            </a:r>
            <a:r>
              <a:rPr lang="en-GB" dirty="0" err="1"/>
              <a:t>Öner</a:t>
            </a:r>
            <a:r>
              <a:rPr lang="en-GB" dirty="0"/>
              <a:t>, PhD</a:t>
            </a:r>
            <a:endParaRPr lang="sv-SE" dirty="0"/>
          </a:p>
          <a:p>
            <a:r>
              <a:rPr lang="sv-SE" dirty="0"/>
              <a:t>University </a:t>
            </a:r>
            <a:r>
              <a:rPr lang="sv-SE" dirty="0" err="1"/>
              <a:t>of</a:t>
            </a:r>
            <a:r>
              <a:rPr lang="sv-SE" dirty="0"/>
              <a:t> Cambridge, </a:t>
            </a:r>
          </a:p>
          <a:p>
            <a:r>
              <a:rPr lang="sv-SE" dirty="0" err="1"/>
              <a:t>Department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Land </a:t>
            </a:r>
            <a:r>
              <a:rPr lang="sv-SE" dirty="0" err="1"/>
              <a:t>Economy</a:t>
            </a:r>
            <a:endParaRPr lang="sv-SE" dirty="0"/>
          </a:p>
          <a:p>
            <a:r>
              <a:rPr lang="sv-SE" u="sng" dirty="0">
                <a:hlinkClick r:id="rId2"/>
              </a:rPr>
              <a:t>https://www.landecon.cam.ac.uk/</a:t>
            </a:r>
            <a:endParaRPr lang="sv-SE" dirty="0"/>
          </a:p>
          <a:p>
            <a:r>
              <a:rPr lang="en-GB" dirty="0"/>
              <a:t>Research Institute of Industrial Economics  </a:t>
            </a:r>
            <a:br>
              <a:rPr lang="en-GB" dirty="0"/>
            </a:br>
            <a:r>
              <a:rPr lang="en-GB" dirty="0"/>
              <a:t>-IFN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r>
              <a:rPr lang="sv-SE" dirty="0"/>
              <a:t>8th </a:t>
            </a:r>
            <a:r>
              <a:rPr lang="sv-SE" dirty="0" err="1"/>
              <a:t>of</a:t>
            </a:r>
            <a:r>
              <a:rPr lang="sv-SE" dirty="0"/>
              <a:t> May, 12-13, </a:t>
            </a:r>
            <a:r>
              <a:rPr lang="sv-SE" dirty="0" err="1"/>
              <a:t>details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come </a:t>
            </a:r>
            <a:r>
              <a:rPr lang="sv-SE" dirty="0" err="1"/>
              <a:t>shortly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677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Self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Refeclet</a:t>
            </a:r>
            <a:r>
              <a:rPr lang="sv-SE" dirty="0"/>
              <a:t> </a:t>
            </a:r>
            <a:r>
              <a:rPr lang="sv-SE" dirty="0" err="1"/>
              <a:t>upon</a:t>
            </a:r>
            <a:r>
              <a:rPr lang="sv-SE" dirty="0"/>
              <a:t>:</a:t>
            </a:r>
          </a:p>
          <a:p>
            <a:pPr lvl="1"/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am</a:t>
            </a:r>
            <a:r>
              <a:rPr lang="sv-SE" dirty="0"/>
              <a:t> I and </a:t>
            </a:r>
            <a:r>
              <a:rPr lang="sv-SE" dirty="0" err="1"/>
              <a:t>what</a:t>
            </a:r>
            <a:r>
              <a:rPr lang="sv-SE" dirty="0"/>
              <a:t> do I </a:t>
            </a:r>
            <a:r>
              <a:rPr lang="sv-SE" dirty="0" err="1"/>
              <a:t>want</a:t>
            </a:r>
            <a:r>
              <a:rPr lang="sv-SE" dirty="0"/>
              <a:t> to do?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is my vision and my </a:t>
            </a:r>
            <a:r>
              <a:rPr lang="sv-SE" dirty="0" err="1"/>
              <a:t>goals</a:t>
            </a:r>
            <a:r>
              <a:rPr lang="sv-SE" dirty="0"/>
              <a:t> for the </a:t>
            </a:r>
            <a:r>
              <a:rPr lang="sv-SE" dirty="0" err="1"/>
              <a:t>future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I </a:t>
            </a:r>
            <a:r>
              <a:rPr lang="sv-SE" dirty="0" err="1"/>
              <a:t>done</a:t>
            </a:r>
            <a:r>
              <a:rPr lang="sv-SE" dirty="0"/>
              <a:t> in Life and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and </a:t>
            </a:r>
            <a:r>
              <a:rPr lang="sv-SE" dirty="0" err="1"/>
              <a:t>why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important</a:t>
            </a:r>
            <a:r>
              <a:rPr lang="sv-SE" dirty="0"/>
              <a:t> for </a:t>
            </a:r>
            <a:r>
              <a:rPr lang="sv-SE" dirty="0" err="1"/>
              <a:t>me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my </a:t>
            </a:r>
            <a:r>
              <a:rPr lang="sv-SE" dirty="0" err="1"/>
              <a:t>values</a:t>
            </a:r>
            <a:r>
              <a:rPr lang="sv-SE" dirty="0"/>
              <a:t>?</a:t>
            </a:r>
          </a:p>
          <a:p>
            <a:pPr lvl="1"/>
            <a:r>
              <a:rPr lang="sv-SE" dirty="0" err="1"/>
              <a:t>What</a:t>
            </a:r>
            <a:r>
              <a:rPr lang="sv-SE" dirty="0"/>
              <a:t> is my </a:t>
            </a:r>
            <a:r>
              <a:rPr lang="sv-SE" dirty="0" err="1"/>
              <a:t>dream</a:t>
            </a:r>
            <a:r>
              <a:rPr lang="sv-SE" dirty="0"/>
              <a:t> </a:t>
            </a:r>
            <a:r>
              <a:rPr lang="sv-SE" dirty="0" err="1"/>
              <a:t>job</a:t>
            </a:r>
            <a:r>
              <a:rPr lang="sv-SE" dirty="0"/>
              <a:t>?</a:t>
            </a:r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r>
              <a:rPr lang="sv-SE" dirty="0" err="1"/>
              <a:t>Why</a:t>
            </a:r>
            <a:r>
              <a:rPr lang="sv-SE" dirty="0"/>
              <a:t> do I get </a:t>
            </a:r>
            <a:r>
              <a:rPr lang="sv-SE" dirty="0" err="1"/>
              <a:t>up</a:t>
            </a:r>
            <a:r>
              <a:rPr lang="sv-SE" dirty="0"/>
              <a:t> in the </a:t>
            </a:r>
            <a:r>
              <a:rPr lang="sv-SE" dirty="0" err="1"/>
              <a:t>morning</a:t>
            </a:r>
            <a:r>
              <a:rPr lang="sv-SE" dirty="0"/>
              <a:t>?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46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dirty="0" err="1">
                <a:ea typeface="ＭＳ Ｐゴシック" panose="020B0600070205080204" pitchFamily="34" charset="-128"/>
              </a:rPr>
              <a:t>Career</a:t>
            </a:r>
            <a:r>
              <a:rPr lang="sv-SE" altLang="sv-SE" dirty="0">
                <a:ea typeface="ＭＳ Ｐゴシック" panose="020B0600070205080204" pitchFamily="34" charset="-128"/>
              </a:rPr>
              <a:t> </a:t>
            </a:r>
            <a:r>
              <a:rPr lang="sv-SE" altLang="sv-SE" dirty="0" err="1">
                <a:ea typeface="ＭＳ Ｐゴシック" panose="020B0600070205080204" pitchFamily="34" charset="-128"/>
              </a:rPr>
              <a:t>development</a:t>
            </a:r>
            <a:r>
              <a:rPr lang="sv-SE" altLang="sv-SE" dirty="0">
                <a:ea typeface="ＭＳ Ｐゴシック" panose="020B0600070205080204" pitchFamily="34" charset="-128"/>
              </a:rPr>
              <a:t> </a:t>
            </a:r>
            <a:r>
              <a:rPr lang="sv-SE" altLang="sv-SE" dirty="0" err="1">
                <a:ea typeface="ＭＳ Ｐゴシック" panose="020B0600070205080204" pitchFamily="34" charset="-128"/>
              </a:rPr>
              <a:t>Paths</a:t>
            </a:r>
            <a:endParaRPr lang="en-GB" altLang="sv-SE" dirty="0">
              <a:ea typeface="ＭＳ Ｐゴシック" panose="020B0600070205080204" pitchFamily="34" charset="-128"/>
            </a:endParaRPr>
          </a:p>
        </p:txBody>
      </p:sp>
      <p:pic>
        <p:nvPicPr>
          <p:cNvPr id="9219" name="Picture 3" descr="PPT matris 2stap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49" y="1642482"/>
            <a:ext cx="5600673" cy="386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1762911" y="1394200"/>
            <a:ext cx="2174061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747" tIns="45374" rIns="90747" bIns="45374"/>
          <a:lstStyle/>
          <a:p>
            <a:endParaRPr lang="sv-SE" sz="1805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762910" y="1394200"/>
            <a:ext cx="0" cy="67163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747" tIns="45374" rIns="90747" bIns="45374"/>
          <a:lstStyle/>
          <a:p>
            <a:endParaRPr lang="sv-SE" sz="1805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806464" y="4744419"/>
            <a:ext cx="1576252" cy="7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Varied</a:t>
            </a:r>
            <a:r>
              <a:rPr lang="sv-SE" altLang="sv-SE" sz="2005" dirty="0">
                <a:latin typeface="Verdana" panose="020B0604030504040204" pitchFamily="34" charset="0"/>
              </a:rPr>
              <a:t> / </a:t>
            </a:r>
          </a:p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unrelated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604413" y="4868560"/>
            <a:ext cx="1786245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>
                <a:latin typeface="Verdana" panose="020B0604030504040204" pitchFamily="34" charset="0"/>
              </a:rPr>
              <a:t>2 – 4 </a:t>
            </a:r>
            <a:r>
              <a:rPr lang="sv-SE" altLang="sv-SE" sz="2005" dirty="0" err="1">
                <a:latin typeface="Verdana" panose="020B0604030504040204" pitchFamily="34" charset="0"/>
              </a:rPr>
              <a:t>years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pic>
        <p:nvPicPr>
          <p:cNvPr id="9224" name="Picture 8" descr="PPT pers_episodis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4822404"/>
            <a:ext cx="754396" cy="5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806464" y="2610146"/>
            <a:ext cx="1218782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Deeper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604413" y="2610146"/>
            <a:ext cx="1199546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>
                <a:latin typeface="Verdana" panose="020B0604030504040204" pitchFamily="34" charset="0"/>
              </a:rPr>
              <a:t>For </a:t>
            </a:r>
            <a:r>
              <a:rPr lang="sv-SE" altLang="sv-SE" sz="2005" dirty="0" err="1">
                <a:latin typeface="Verdana" panose="020B0604030504040204" pitchFamily="34" charset="0"/>
              </a:rPr>
              <a:t>life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pic>
        <p:nvPicPr>
          <p:cNvPr id="9227" name="Picture 11" descr="PPT pers_exp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6" y="2546484"/>
            <a:ext cx="746439" cy="57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806464" y="3339077"/>
            <a:ext cx="1633960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Uppwards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604414" y="3339077"/>
            <a:ext cx="2215850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>
                <a:latin typeface="Verdana" panose="020B0604030504040204" pitchFamily="34" charset="0"/>
              </a:rPr>
              <a:t>As fast as </a:t>
            </a:r>
            <a:r>
              <a:rPr lang="sv-SE" altLang="sv-SE" sz="2005" dirty="0" err="1">
                <a:latin typeface="Verdana" panose="020B0604030504040204" pitchFamily="34" charset="0"/>
              </a:rPr>
              <a:t>po</a:t>
            </a:r>
            <a:r>
              <a:rPr lang="sv-SE" altLang="sv-SE" sz="2005" dirty="0">
                <a:latin typeface="Verdana" panose="020B0604030504040204" pitchFamily="34" charset="0"/>
              </a:rPr>
              <a:t>..</a:t>
            </a:r>
          </a:p>
        </p:txBody>
      </p:sp>
      <p:pic>
        <p:nvPicPr>
          <p:cNvPr id="9230" name="Picture 14" descr="PPT pers_linj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3318388"/>
            <a:ext cx="830790" cy="48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806464" y="3953417"/>
            <a:ext cx="1813497" cy="7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Sideways</a:t>
            </a:r>
            <a:r>
              <a:rPr lang="sv-SE" altLang="sv-SE" sz="2005" dirty="0">
                <a:latin typeface="Verdana" panose="020B0604030504040204" pitchFamily="34" charset="0"/>
              </a:rPr>
              <a:t> /</a:t>
            </a:r>
          </a:p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related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604414" y="4077558"/>
            <a:ext cx="1880823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>
                <a:latin typeface="Verdana" panose="020B0604030504040204" pitchFamily="34" charset="0"/>
              </a:rPr>
              <a:t>5 –10 </a:t>
            </a:r>
            <a:r>
              <a:rPr lang="sv-SE" altLang="sv-SE" sz="2005" dirty="0" err="1">
                <a:latin typeface="Verdana" panose="020B0604030504040204" pitchFamily="34" charset="0"/>
              </a:rPr>
              <a:t>years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pic>
        <p:nvPicPr>
          <p:cNvPr id="9233" name="Picture 17" descr="PPT pers_utvidgan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4042543"/>
            <a:ext cx="786227" cy="60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50148" y="1642483"/>
            <a:ext cx="8241059" cy="3856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747" tIns="45374" rIns="90747" bIns="45374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v-SE" altLang="sv-SE" sz="1805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1455468" y="3431387"/>
            <a:ext cx="1049379" cy="3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146" tIns="35574" rIns="71146" bIns="35574">
            <a:spAutoFit/>
          </a:bodyPr>
          <a:lstStyle>
            <a:lvl1pPr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v-SE" sz="2005" dirty="0">
                <a:latin typeface="Verdana" panose="020B0604030504040204" pitchFamily="34" charset="0"/>
              </a:rPr>
              <a:t>Linear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1545615" y="4168276"/>
            <a:ext cx="1655314" cy="3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146" tIns="35574" rIns="71146" bIns="35574">
            <a:spAutoFit/>
          </a:bodyPr>
          <a:lstStyle>
            <a:lvl1pPr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v-SE" sz="2005" dirty="0">
                <a:latin typeface="Verdana" panose="020B0604030504040204" pitchFamily="34" charset="0"/>
              </a:rPr>
              <a:t>Expanding</a:t>
            </a: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1565062" y="4905165"/>
            <a:ext cx="1334713" cy="3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146" tIns="35574" rIns="71146" bIns="35574">
            <a:spAutoFit/>
          </a:bodyPr>
          <a:lstStyle>
            <a:lvl1pPr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v-SE" sz="2005" dirty="0">
                <a:latin typeface="Verdana" panose="020B0604030504040204" pitchFamily="34" charset="0"/>
              </a:rPr>
              <a:t>Episodic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1495530" y="2696090"/>
            <a:ext cx="1087031" cy="38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146" tIns="35574" rIns="71146" bIns="35574">
            <a:spAutoFit/>
          </a:bodyPr>
          <a:lstStyle>
            <a:lvl1pPr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048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048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v-SE" sz="2005">
                <a:latin typeface="Verdana" panose="020B0604030504040204" pitchFamily="34" charset="0"/>
              </a:rPr>
              <a:t>Expert</a:t>
            </a: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537415" y="2423935"/>
            <a:ext cx="82506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747" tIns="45374" rIns="90747" bIns="45374"/>
          <a:lstStyle/>
          <a:p>
            <a:endParaRPr lang="sv-SE" sz="1805"/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569246" y="1661581"/>
            <a:ext cx="8215594" cy="743256"/>
          </a:xfrm>
          <a:prstGeom prst="rect">
            <a:avLst/>
          </a:prstGeom>
          <a:noFill/>
          <a:ln>
            <a:noFill/>
          </a:ln>
        </p:spPr>
        <p:txBody>
          <a:bodyPr wrap="none" lIns="90747" tIns="45374" rIns="90747" bIns="45374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6604413" y="1707737"/>
            <a:ext cx="1831129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Time</a:t>
            </a:r>
            <a:r>
              <a:rPr lang="sv-SE" altLang="sv-SE" sz="2005" dirty="0">
                <a:latin typeface="Verdana" panose="020B0604030504040204" pitchFamily="34" charset="0"/>
              </a:rPr>
              <a:t> </a:t>
            </a:r>
            <a:r>
              <a:rPr lang="sv-SE" altLang="sv-SE" sz="2005" dirty="0" err="1">
                <a:latin typeface="Verdana" panose="020B0604030504040204" pitchFamily="34" charset="0"/>
              </a:rPr>
              <a:t>frame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806464" y="1698188"/>
            <a:ext cx="1167486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>
                <a:latin typeface="Verdana" panose="020B0604030504040204" pitchFamily="34" charset="0"/>
              </a:rPr>
              <a:t>Motion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652006" y="1704950"/>
            <a:ext cx="1888837" cy="4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5" tIns="45367" rIns="90735" bIns="4536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sv-SE" altLang="sv-SE" sz="2005" dirty="0" err="1">
                <a:latin typeface="Verdana" panose="020B0604030504040204" pitchFamily="34" charset="0"/>
              </a:rPr>
              <a:t>Career</a:t>
            </a:r>
            <a:r>
              <a:rPr lang="sv-SE" altLang="sv-SE" sz="2005" dirty="0">
                <a:latin typeface="Verdana" panose="020B0604030504040204" pitchFamily="34" charset="0"/>
              </a:rPr>
              <a:t> </a:t>
            </a:r>
            <a:r>
              <a:rPr lang="sv-SE" altLang="sv-SE" sz="2005" dirty="0" err="1">
                <a:latin typeface="Verdana" panose="020B0604030504040204" pitchFamily="34" charset="0"/>
              </a:rPr>
              <a:t>Path</a:t>
            </a:r>
            <a:endParaRPr lang="sv-SE" altLang="sv-SE" sz="2005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U Grå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GillSans"/>
        <a:ea typeface=""/>
        <a:cs typeface="Arial"/>
      </a:majorFont>
      <a:minorFont>
        <a:latin typeface="GillSan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2968</TotalTime>
  <Words>2645</Words>
  <Application>Microsoft Office PowerPoint</Application>
  <PresentationFormat>On-screen Show (4:3)</PresentationFormat>
  <Paragraphs>747</Paragraphs>
  <Slides>78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Arial</vt:lpstr>
      <vt:lpstr>BentonSans Bold</vt:lpstr>
      <vt:lpstr>BentonSans Medium</vt:lpstr>
      <vt:lpstr>BentonSans Regular</vt:lpstr>
      <vt:lpstr>Calibri</vt:lpstr>
      <vt:lpstr>GillSans</vt:lpstr>
      <vt:lpstr>Times New Roman</vt:lpstr>
      <vt:lpstr>Verdana</vt:lpstr>
      <vt:lpstr>JU Grå</vt:lpstr>
      <vt:lpstr>Standardformgivning</vt:lpstr>
      <vt:lpstr> Career Planning</vt:lpstr>
      <vt:lpstr>Career Planning</vt:lpstr>
      <vt:lpstr>Career Development</vt:lpstr>
      <vt:lpstr>Always upwards?</vt:lpstr>
      <vt:lpstr>Everybody wants to be an CEO?</vt:lpstr>
      <vt:lpstr>Work Life balance?</vt:lpstr>
      <vt:lpstr>Career Development</vt:lpstr>
      <vt:lpstr>Self Assessment</vt:lpstr>
      <vt:lpstr>Career development Paths</vt:lpstr>
      <vt:lpstr>MOTIVES</vt:lpstr>
      <vt:lpstr>Expert</vt:lpstr>
      <vt:lpstr>Linear</vt:lpstr>
      <vt:lpstr>Expanding</vt:lpstr>
      <vt:lpstr>Episodic</vt:lpstr>
      <vt:lpstr>So who are you?</vt:lpstr>
      <vt:lpstr>4 steps -Career Planning</vt:lpstr>
      <vt:lpstr>Self Assessment</vt:lpstr>
      <vt:lpstr>SMART Goals</vt:lpstr>
      <vt:lpstr>4 steps -Career Planning</vt:lpstr>
      <vt:lpstr>Information</vt:lpstr>
      <vt:lpstr>Academic ranks/Titles</vt:lpstr>
      <vt:lpstr>Academic Ranks/Titles</vt:lpstr>
      <vt:lpstr>Academic Ranks/Titles</vt:lpstr>
      <vt:lpstr>Practice drill - Homework</vt:lpstr>
      <vt:lpstr>Practice drill - Homework</vt:lpstr>
      <vt:lpstr>Practice drill - Homework</vt:lpstr>
      <vt:lpstr>Useful links</vt:lpstr>
      <vt:lpstr>Academic Positions - LINKS</vt:lpstr>
      <vt:lpstr>Useful Links</vt:lpstr>
      <vt:lpstr>Labour Market information</vt:lpstr>
      <vt:lpstr>4 steps -Career Planning</vt:lpstr>
      <vt:lpstr>Time Schedule</vt:lpstr>
      <vt:lpstr>4 steps -Career Planning</vt:lpstr>
      <vt:lpstr>Action plan </vt:lpstr>
      <vt:lpstr>Action plan - Example </vt:lpstr>
      <vt:lpstr>Approach – LinkedIn</vt:lpstr>
      <vt:lpstr>Action plan – Back up </vt:lpstr>
      <vt:lpstr>4 steps -Career Planning</vt:lpstr>
      <vt:lpstr>Career development</vt:lpstr>
      <vt:lpstr>Career Development</vt:lpstr>
      <vt:lpstr>Career Development</vt:lpstr>
      <vt:lpstr>Career Development</vt:lpstr>
      <vt:lpstr>Break!</vt:lpstr>
      <vt:lpstr>Personal Branding</vt:lpstr>
      <vt:lpstr>Why personal branding?</vt:lpstr>
      <vt:lpstr>Why personal branding?</vt:lpstr>
      <vt:lpstr>Today it´s all about  ….</vt:lpstr>
      <vt:lpstr> Reverse referencing</vt:lpstr>
      <vt:lpstr>Brand = Your promise</vt:lpstr>
      <vt:lpstr>3 steps of  Personal Branding</vt:lpstr>
      <vt:lpstr>1. Self assessment</vt:lpstr>
      <vt:lpstr>Strenghts - method</vt:lpstr>
      <vt:lpstr>Example - education</vt:lpstr>
      <vt:lpstr>Example - education</vt:lpstr>
      <vt:lpstr>1. Self assessment </vt:lpstr>
      <vt:lpstr>1. Self assessment</vt:lpstr>
      <vt:lpstr>2. Communicating</vt:lpstr>
      <vt:lpstr>2. Communicating</vt:lpstr>
      <vt:lpstr>1. Self assessment</vt:lpstr>
      <vt:lpstr>2. Communicating</vt:lpstr>
      <vt:lpstr>1. Self Assessment</vt:lpstr>
      <vt:lpstr>1. Self Assessment</vt:lpstr>
      <vt:lpstr>2. Communicating</vt:lpstr>
      <vt:lpstr>2. Communicating</vt:lpstr>
      <vt:lpstr>3. Controlling</vt:lpstr>
      <vt:lpstr>CV &amp; Cover letters</vt:lpstr>
      <vt:lpstr>Controlling your brand</vt:lpstr>
      <vt:lpstr>Your Brand is…</vt:lpstr>
      <vt:lpstr>3 steps of  Personal Branding</vt:lpstr>
      <vt:lpstr>Job-hunting – How do you find jobs?</vt:lpstr>
      <vt:lpstr>Always think about</vt:lpstr>
      <vt:lpstr>Always think about</vt:lpstr>
      <vt:lpstr>Always Contact</vt:lpstr>
      <vt:lpstr>Networking </vt:lpstr>
      <vt:lpstr>Job interviews </vt:lpstr>
      <vt:lpstr>Salaries </vt:lpstr>
      <vt:lpstr>Career Center </vt:lpstr>
      <vt:lpstr>An Alumnus story</vt:lpstr>
    </vt:vector>
  </TitlesOfParts>
  <Company>Jönköping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Oskar Pollack</dc:creator>
  <cp:lastModifiedBy>Lisa Wikberg</cp:lastModifiedBy>
  <cp:revision>155</cp:revision>
  <cp:lastPrinted>2015-11-12T10:21:54Z</cp:lastPrinted>
  <dcterms:created xsi:type="dcterms:W3CDTF">2015-07-17T09:22:03Z</dcterms:created>
  <dcterms:modified xsi:type="dcterms:W3CDTF">2019-08-28T09:14:34Z</dcterms:modified>
</cp:coreProperties>
</file>